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2">
  <p:sldMasterIdLst>
    <p:sldMasterId id="2147483908" r:id="rId4"/>
  </p:sldMasterIdLst>
  <p:notesMasterIdLst>
    <p:notesMasterId r:id="rId23"/>
  </p:notesMasterIdLst>
  <p:handoutMasterIdLst>
    <p:handoutMasterId r:id="rId24"/>
  </p:handoutMasterIdLst>
  <p:sldIdLst>
    <p:sldId id="506" r:id="rId5"/>
    <p:sldId id="536" r:id="rId6"/>
    <p:sldId id="545" r:id="rId7"/>
    <p:sldId id="520" r:id="rId8"/>
    <p:sldId id="542" r:id="rId9"/>
    <p:sldId id="539" r:id="rId10"/>
    <p:sldId id="540" r:id="rId11"/>
    <p:sldId id="510" r:id="rId12"/>
    <p:sldId id="521" r:id="rId13"/>
    <p:sldId id="524" r:id="rId14"/>
    <p:sldId id="547" r:id="rId15"/>
    <p:sldId id="548" r:id="rId16"/>
    <p:sldId id="549" r:id="rId17"/>
    <p:sldId id="522" r:id="rId18"/>
    <p:sldId id="523" r:id="rId19"/>
    <p:sldId id="525" r:id="rId20"/>
    <p:sldId id="526" r:id="rId21"/>
    <p:sldId id="544" r:id="rId22"/>
  </p:sldIdLst>
  <p:sldSz cx="9144000" cy="6858000" type="screen4x3"/>
  <p:notesSz cx="10048875" cy="6918325"/>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521415D9-36F7-43E2-AB2F-B90AF26B5E84}">
      <p14:sectionLst xmlns:p14="http://schemas.microsoft.com/office/powerpoint/2010/main">
        <p14:section name="Default Section" id="{F8A88964-7640-45E0-957A-BD23B6B9B5C6}">
          <p14:sldIdLst>
            <p14:sldId id="506"/>
            <p14:sldId id="536"/>
            <p14:sldId id="545"/>
            <p14:sldId id="520"/>
            <p14:sldId id="542"/>
            <p14:sldId id="539"/>
            <p14:sldId id="540"/>
            <p14:sldId id="510"/>
          </p14:sldIdLst>
        </p14:section>
        <p14:section name="WG Updates" id="{21A24078-5B90-4FF1-8116-36DCF26B2EBD}">
          <p14:sldIdLst>
            <p14:sldId id="521"/>
            <p14:sldId id="524"/>
            <p14:sldId id="547"/>
            <p14:sldId id="548"/>
            <p14:sldId id="549"/>
          </p14:sldIdLst>
        </p14:section>
        <p14:section name="IPR slides" id="{8B5CD612-B87E-4E22-A751-129E47901372}">
          <p14:sldIdLst>
            <p14:sldId id="522"/>
            <p14:sldId id="523"/>
            <p14:sldId id="525"/>
            <p14:sldId id="526"/>
            <p14:sldId id="544"/>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6" name="Author" initials="A" lastIdx="0"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CCFF"/>
    <a:srgbClr val="FF9900"/>
    <a:srgbClr val="0099CC"/>
    <a:srgbClr val="385D8A"/>
    <a:srgbClr val="FFFFCC"/>
    <a:srgbClr val="99FF33"/>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1" autoAdjust="0"/>
    <p:restoredTop sz="85829" autoAdjust="0"/>
  </p:normalViewPr>
  <p:slideViewPr>
    <p:cSldViewPr>
      <p:cViewPr varScale="1">
        <p:scale>
          <a:sx n="86" d="100"/>
          <a:sy n="86" d="100"/>
        </p:scale>
        <p:origin x="1147"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149" d="100"/>
          <a:sy n="149" d="100"/>
        </p:scale>
        <p:origin x="912"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4354512" cy="345917"/>
          </a:xfrm>
          <a:prstGeom prst="rect">
            <a:avLst/>
          </a:prstGeom>
        </p:spPr>
        <p:txBody>
          <a:bodyPr vert="horz" lIns="92766" tIns="46383" rIns="92766" bIns="46383" rtlCol="0"/>
          <a:lstStyle>
            <a:lvl1pPr algn="l">
              <a:defRPr sz="1200"/>
            </a:lvl1pPr>
          </a:lstStyle>
          <a:p>
            <a:endParaRPr lang="de-DE"/>
          </a:p>
        </p:txBody>
      </p:sp>
      <p:sp>
        <p:nvSpPr>
          <p:cNvPr id="3" name="Datumsplatzhalter 2"/>
          <p:cNvSpPr>
            <a:spLocks noGrp="1"/>
          </p:cNvSpPr>
          <p:nvPr>
            <p:ph type="dt" sz="quarter" idx="1"/>
          </p:nvPr>
        </p:nvSpPr>
        <p:spPr>
          <a:xfrm>
            <a:off x="5692038" y="0"/>
            <a:ext cx="4354512" cy="345917"/>
          </a:xfrm>
          <a:prstGeom prst="rect">
            <a:avLst/>
          </a:prstGeom>
        </p:spPr>
        <p:txBody>
          <a:bodyPr vert="horz" lIns="92766" tIns="46383" rIns="92766" bIns="46383" rtlCol="0"/>
          <a:lstStyle>
            <a:lvl1pPr algn="r">
              <a:defRPr sz="1200"/>
            </a:lvl1pPr>
          </a:lstStyle>
          <a:p>
            <a:fld id="{9175845F-7813-4162-8E43-89DCBF023BA5}" type="datetimeFigureOut">
              <a:rPr lang="de-DE" smtClean="0"/>
              <a:pPr/>
              <a:t>22.10.2018</a:t>
            </a:fld>
            <a:endParaRPr lang="de-DE"/>
          </a:p>
        </p:txBody>
      </p:sp>
      <p:sp>
        <p:nvSpPr>
          <p:cNvPr id="4" name="Fußzeilenplatzhalter 3"/>
          <p:cNvSpPr>
            <a:spLocks noGrp="1"/>
          </p:cNvSpPr>
          <p:nvPr>
            <p:ph type="ftr" sz="quarter" idx="2"/>
          </p:nvPr>
        </p:nvSpPr>
        <p:spPr>
          <a:xfrm>
            <a:off x="1" y="6571208"/>
            <a:ext cx="4354512" cy="345917"/>
          </a:xfrm>
          <a:prstGeom prst="rect">
            <a:avLst/>
          </a:prstGeom>
        </p:spPr>
        <p:txBody>
          <a:bodyPr vert="horz" lIns="92766" tIns="46383" rIns="92766" bIns="46383" rtlCol="0" anchor="b"/>
          <a:lstStyle>
            <a:lvl1pPr algn="l">
              <a:defRPr sz="1200"/>
            </a:lvl1pPr>
          </a:lstStyle>
          <a:p>
            <a:endParaRPr lang="de-DE"/>
          </a:p>
        </p:txBody>
      </p:sp>
      <p:sp>
        <p:nvSpPr>
          <p:cNvPr id="5" name="Foliennummernplatzhalter 4"/>
          <p:cNvSpPr>
            <a:spLocks noGrp="1"/>
          </p:cNvSpPr>
          <p:nvPr>
            <p:ph type="sldNum" sz="quarter" idx="3"/>
          </p:nvPr>
        </p:nvSpPr>
        <p:spPr>
          <a:xfrm>
            <a:off x="5692038" y="6571208"/>
            <a:ext cx="4354512" cy="345917"/>
          </a:xfrm>
          <a:prstGeom prst="rect">
            <a:avLst/>
          </a:prstGeom>
        </p:spPr>
        <p:txBody>
          <a:bodyPr vert="horz" lIns="92766" tIns="46383" rIns="92766" bIns="46383" rtlCol="0" anchor="b"/>
          <a:lstStyle>
            <a:lvl1pPr algn="r">
              <a:defRPr sz="1200"/>
            </a:lvl1pPr>
          </a:lstStyle>
          <a:p>
            <a:fld id="{568AD7C4-ADB3-4393-A709-E94E9DB0B97C}" type="slidenum">
              <a:rPr lang="de-DE" smtClean="0"/>
              <a:pPr/>
              <a:t>‹#›</a:t>
            </a:fld>
            <a:endParaRPr lang="de-DE"/>
          </a:p>
        </p:txBody>
      </p:sp>
    </p:spTree>
    <p:extLst>
      <p:ext uri="{BB962C8B-B14F-4D97-AF65-F5344CB8AC3E}">
        <p14:creationId xmlns:p14="http://schemas.microsoft.com/office/powerpoint/2010/main" val="31307454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354512" cy="345917"/>
          </a:xfrm>
          <a:prstGeom prst="rect">
            <a:avLst/>
          </a:prstGeom>
        </p:spPr>
        <p:txBody>
          <a:bodyPr vert="horz" wrap="square" lIns="92766" tIns="46383" rIns="92766" bIns="46383" numCol="1" anchor="t" anchorCtr="0" compatLnSpc="1">
            <a:prstTxWarp prst="textNoShape">
              <a:avLst/>
            </a:prstTxWarp>
          </a:bodyPr>
          <a:lstStyle>
            <a:lvl1pPr>
              <a:defRPr sz="1200">
                <a:latin typeface="Calibri" pitchFamily="34" charset="0"/>
              </a:defRPr>
            </a:lvl1pPr>
          </a:lstStyle>
          <a:p>
            <a:pPr>
              <a:defRPr/>
            </a:pPr>
            <a:endParaRPr lang="en-US" dirty="0"/>
          </a:p>
        </p:txBody>
      </p:sp>
      <p:sp>
        <p:nvSpPr>
          <p:cNvPr id="3" name="Date Placeholder 2"/>
          <p:cNvSpPr>
            <a:spLocks noGrp="1"/>
          </p:cNvSpPr>
          <p:nvPr>
            <p:ph type="dt" idx="1"/>
          </p:nvPr>
        </p:nvSpPr>
        <p:spPr>
          <a:xfrm>
            <a:off x="5692038" y="0"/>
            <a:ext cx="4354512" cy="345917"/>
          </a:xfrm>
          <a:prstGeom prst="rect">
            <a:avLst/>
          </a:prstGeom>
        </p:spPr>
        <p:txBody>
          <a:bodyPr vert="horz" wrap="square" lIns="92766" tIns="46383" rIns="92766" bIns="46383" numCol="1" anchor="t" anchorCtr="0" compatLnSpc="1">
            <a:prstTxWarp prst="textNoShape">
              <a:avLst/>
            </a:prstTxWarp>
          </a:bodyPr>
          <a:lstStyle>
            <a:lvl1pPr algn="r">
              <a:defRPr sz="1200">
                <a:latin typeface="Calibri" pitchFamily="34" charset="0"/>
              </a:defRPr>
            </a:lvl1pPr>
          </a:lstStyle>
          <a:p>
            <a:pPr>
              <a:defRPr/>
            </a:pPr>
            <a:fld id="{0A20AF34-6582-494F-851E-89D0463C3413}" type="datetimeFigureOut">
              <a:rPr lang="en-US"/>
              <a:pPr>
                <a:defRPr/>
              </a:pPr>
              <a:t>10/22/2018</a:t>
            </a:fld>
            <a:endParaRPr lang="en-US" dirty="0"/>
          </a:p>
        </p:txBody>
      </p:sp>
      <p:sp>
        <p:nvSpPr>
          <p:cNvPr id="4" name="Slide Image Placeholder 3"/>
          <p:cNvSpPr>
            <a:spLocks noGrp="1" noRot="1" noChangeAspect="1"/>
          </p:cNvSpPr>
          <p:nvPr>
            <p:ph type="sldImg" idx="2"/>
          </p:nvPr>
        </p:nvSpPr>
        <p:spPr>
          <a:xfrm>
            <a:off x="3295650" y="519113"/>
            <a:ext cx="3457575" cy="2593975"/>
          </a:xfrm>
          <a:prstGeom prst="rect">
            <a:avLst/>
          </a:prstGeom>
          <a:noFill/>
          <a:ln w="12700">
            <a:solidFill>
              <a:prstClr val="black"/>
            </a:solidFill>
          </a:ln>
        </p:spPr>
        <p:txBody>
          <a:bodyPr vert="horz" lIns="92766" tIns="46383" rIns="92766" bIns="46383" rtlCol="0" anchor="ctr"/>
          <a:lstStyle/>
          <a:p>
            <a:pPr lvl="0"/>
            <a:endParaRPr lang="en-US" noProof="0" dirty="0"/>
          </a:p>
        </p:txBody>
      </p:sp>
      <p:sp>
        <p:nvSpPr>
          <p:cNvPr id="5" name="Notes Placeholder 4"/>
          <p:cNvSpPr>
            <a:spLocks noGrp="1"/>
          </p:cNvSpPr>
          <p:nvPr>
            <p:ph type="body" sz="quarter" idx="3"/>
          </p:nvPr>
        </p:nvSpPr>
        <p:spPr>
          <a:xfrm>
            <a:off x="1004888" y="3286205"/>
            <a:ext cx="8039100" cy="3113247"/>
          </a:xfrm>
          <a:prstGeom prst="rect">
            <a:avLst/>
          </a:prstGeom>
        </p:spPr>
        <p:txBody>
          <a:bodyPr vert="horz" lIns="92766" tIns="46383" rIns="92766" bIns="46383"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1" y="6571208"/>
            <a:ext cx="4354512" cy="345917"/>
          </a:xfrm>
          <a:prstGeom prst="rect">
            <a:avLst/>
          </a:prstGeom>
        </p:spPr>
        <p:txBody>
          <a:bodyPr vert="horz" wrap="square" lIns="92766" tIns="46383" rIns="92766" bIns="46383" numCol="1" anchor="b" anchorCtr="0" compatLnSpc="1">
            <a:prstTxWarp prst="textNoShape">
              <a:avLst/>
            </a:prstTxWarp>
          </a:bodyPr>
          <a:lstStyle>
            <a:lvl1pPr>
              <a:defRPr sz="1200">
                <a:latin typeface="Calibri" pitchFamily="34" charset="0"/>
              </a:defRPr>
            </a:lvl1pPr>
          </a:lstStyle>
          <a:p>
            <a:pPr>
              <a:defRPr/>
            </a:pPr>
            <a:endParaRPr lang="en-US" dirty="0"/>
          </a:p>
        </p:txBody>
      </p:sp>
      <p:sp>
        <p:nvSpPr>
          <p:cNvPr id="7" name="Slide Number Placeholder 6"/>
          <p:cNvSpPr>
            <a:spLocks noGrp="1"/>
          </p:cNvSpPr>
          <p:nvPr>
            <p:ph type="sldNum" sz="quarter" idx="5"/>
          </p:nvPr>
        </p:nvSpPr>
        <p:spPr>
          <a:xfrm>
            <a:off x="5692038" y="6571208"/>
            <a:ext cx="4354512" cy="345917"/>
          </a:xfrm>
          <a:prstGeom prst="rect">
            <a:avLst/>
          </a:prstGeom>
        </p:spPr>
        <p:txBody>
          <a:bodyPr vert="horz" wrap="square" lIns="92766" tIns="46383" rIns="92766" bIns="46383" numCol="1" anchor="b" anchorCtr="0" compatLnSpc="1">
            <a:prstTxWarp prst="textNoShape">
              <a:avLst/>
            </a:prstTxWarp>
          </a:bodyPr>
          <a:lstStyle>
            <a:lvl1pPr algn="r">
              <a:defRPr sz="1200">
                <a:latin typeface="Calibri" pitchFamily="34" charset="0"/>
              </a:defRPr>
            </a:lvl1pPr>
          </a:lstStyle>
          <a:p>
            <a:pPr>
              <a:defRPr/>
            </a:pPr>
            <a:fld id="{F1248D3D-B91D-4C0E-B577-B2CAAE2DB882}" type="slidenum">
              <a:rPr lang="en-US"/>
              <a:pPr>
                <a:defRPr/>
              </a:pPr>
              <a:t>‹#›</a:t>
            </a:fld>
            <a:endParaRPr lang="en-US" dirty="0"/>
          </a:p>
        </p:txBody>
      </p:sp>
    </p:spTree>
    <p:extLst>
      <p:ext uri="{BB962C8B-B14F-4D97-AF65-F5344CB8AC3E}">
        <p14:creationId xmlns:p14="http://schemas.microsoft.com/office/powerpoint/2010/main" val="115761425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780A739-2F20-47C1-8A40-9FA991D4561E}" type="slidenum">
              <a:rPr lang="de-DE" smtClean="0"/>
              <a:pPr/>
              <a:t>1</a:t>
            </a:fld>
            <a:endParaRPr lang="de-DE" dirty="0"/>
          </a:p>
        </p:txBody>
      </p:sp>
    </p:spTree>
    <p:extLst>
      <p:ext uri="{BB962C8B-B14F-4D97-AF65-F5344CB8AC3E}">
        <p14:creationId xmlns:p14="http://schemas.microsoft.com/office/powerpoint/2010/main" val="27159407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736D410-BB1B-47BE-81F8-FA61DEEC5942}" type="datetimeFigureOut">
              <a:rPr lang="en-US" smtClean="0">
                <a:solidFill>
                  <a:prstClr val="black">
                    <a:tint val="75000"/>
                  </a:prstClr>
                </a:solidFill>
              </a:rPr>
              <a:pPr/>
              <a:t>10/22/2018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dirty="0">
                <a:solidFill>
                  <a:prstClr val="white"/>
                </a:solidFill>
              </a:rPr>
              <a:t>© Accellera Systems Initiative</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8B820FFD-5868-4678-ACC2-C353669912D5}" type="slidenum">
              <a:rPr lang="en-US" smtClean="0">
                <a:solidFill>
                  <a:prstClr val="white"/>
                </a:solidFill>
              </a:rPr>
              <a:pPr/>
              <a:t>‹#›</a:t>
            </a:fld>
            <a:endParaRPr lang="en-US">
              <a:solidFill>
                <a:prstClr val="white"/>
              </a:solidFill>
            </a:endParaRPr>
          </a:p>
        </p:txBody>
      </p:sp>
      <p:pic>
        <p:nvPicPr>
          <p:cNvPr id="7" name="Picture 6" descr="accellera_logo_color_200x111.png"/>
          <p:cNvPicPr>
            <a:picLocks noChangeAspect="1"/>
          </p:cNvPicPr>
          <p:nvPr userDrawn="1"/>
        </p:nvPicPr>
        <p:blipFill>
          <a:blip r:embed="rId2" cstate="print"/>
          <a:stretch>
            <a:fillRect/>
          </a:stretch>
        </p:blipFill>
        <p:spPr>
          <a:xfrm>
            <a:off x="108454" y="5943600"/>
            <a:ext cx="1451383" cy="805518"/>
          </a:xfrm>
          <a:prstGeom prst="rect">
            <a:avLst/>
          </a:prstGeom>
        </p:spPr>
      </p:pic>
    </p:spTree>
    <p:extLst>
      <p:ext uri="{BB962C8B-B14F-4D97-AF65-F5344CB8AC3E}">
        <p14:creationId xmlns:p14="http://schemas.microsoft.com/office/powerpoint/2010/main" val="26868339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7BA8AA75-262C-4581-B680-B40EED1AE53C}" type="datetime1">
              <a:rPr lang="en-US" smtClean="0">
                <a:solidFill>
                  <a:prstClr val="black">
                    <a:tint val="75000"/>
                  </a:prstClr>
                </a:solidFill>
              </a:rPr>
              <a:pPr>
                <a:defRPr/>
              </a:pPr>
              <a:t>10/22/2018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lvl1pPr>
          </a:lstStyle>
          <a:p>
            <a:pPr>
              <a:defRPr/>
            </a:pPr>
            <a:r>
              <a:rPr lang="en-US" dirty="0">
                <a:solidFill>
                  <a:prstClr val="black">
                    <a:tint val="75000"/>
                  </a:prstClr>
                </a:solidFill>
              </a:rPr>
              <a:t>© Accellera Systems Initiative</a:t>
            </a:r>
          </a:p>
        </p:txBody>
      </p:sp>
      <p:sp>
        <p:nvSpPr>
          <p:cNvPr id="6" name="Slide Number Placeholder 5"/>
          <p:cNvSpPr>
            <a:spLocks noGrp="1"/>
          </p:cNvSpPr>
          <p:nvPr>
            <p:ph type="sldNum" sz="quarter" idx="12"/>
          </p:nvPr>
        </p:nvSpPr>
        <p:spPr/>
        <p:txBody>
          <a:bodyPr/>
          <a:lstStyle/>
          <a:p>
            <a:pPr>
              <a:defRPr/>
            </a:pPr>
            <a:fld id="{6341D75C-4BF4-4FD2-BDFD-6A8F3FBC2A33}"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5846857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457200" y="1447801"/>
            <a:ext cx="8229600" cy="4495800"/>
          </a:xfrm>
        </p:spPr>
        <p:txBody>
          <a:bodyPr>
            <a:normAutofit/>
          </a:bodyPr>
          <a:lstStyle>
            <a:lvl1pPr>
              <a:defRPr sz="2800"/>
            </a:lvl1pPr>
            <a:lvl2pPr>
              <a:defRPr sz="2400"/>
            </a:lvl2pPr>
            <a:lvl3pPr>
              <a:defRPr sz="2000"/>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1736D410-BB1B-47BE-81F8-FA61DEEC5942}" type="datetimeFigureOut">
              <a:rPr lang="en-US" smtClean="0">
                <a:solidFill>
                  <a:prstClr val="black">
                    <a:tint val="75000"/>
                  </a:prstClr>
                </a:solidFill>
              </a:rPr>
              <a:pPr/>
              <a:t>10/22/2018</a:t>
            </a:fld>
            <a:endParaRPr lang="en-US">
              <a:solidFill>
                <a:prstClr val="black">
                  <a:tint val="75000"/>
                </a:prstClr>
              </a:solidFill>
            </a:endParaRPr>
          </a:p>
        </p:txBody>
      </p:sp>
      <p:sp>
        <p:nvSpPr>
          <p:cNvPr id="5" name="Footer Placeholder 4"/>
          <p:cNvSpPr>
            <a:spLocks noGrp="1"/>
          </p:cNvSpPr>
          <p:nvPr>
            <p:ph type="ftr" sz="quarter" idx="11"/>
          </p:nvPr>
        </p:nvSpPr>
        <p:spPr>
          <a:xfrm>
            <a:off x="1676400" y="6356350"/>
            <a:ext cx="2209800" cy="365125"/>
          </a:xfrm>
        </p:spPr>
        <p:txBody>
          <a:bodyPr/>
          <a:lstStyle/>
          <a:p>
            <a:r>
              <a:rPr lang="en-US" dirty="0">
                <a:solidFill>
                  <a:prstClr val="black">
                    <a:tint val="75000"/>
                  </a:prstClr>
                </a:solidFill>
              </a:rPr>
              <a:t>© Accellera Systems Initiative</a:t>
            </a:r>
          </a:p>
        </p:txBody>
      </p:sp>
      <p:sp>
        <p:nvSpPr>
          <p:cNvPr id="6" name="Slide Number Placeholder 5"/>
          <p:cNvSpPr>
            <a:spLocks noGrp="1"/>
          </p:cNvSpPr>
          <p:nvPr>
            <p:ph type="sldNum" sz="quarter" idx="12"/>
          </p:nvPr>
        </p:nvSpPr>
        <p:spPr/>
        <p:txBody>
          <a:bodyPr/>
          <a:lstStyle/>
          <a:p>
            <a:fld id="{8B820FFD-5868-4678-ACC2-C353669912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905927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E4BC9A6E-F594-49C2-B860-46C046B55A0A}" type="datetime1">
              <a:rPr lang="en-US" smtClean="0">
                <a:solidFill>
                  <a:prstClr val="black">
                    <a:tint val="75000"/>
                  </a:prstClr>
                </a:solidFill>
              </a:rPr>
              <a:pPr>
                <a:defRPr/>
              </a:pPr>
              <a:t>10/22/2018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US" dirty="0">
                <a:solidFill>
                  <a:prstClr val="black">
                    <a:tint val="75000"/>
                  </a:prstClr>
                </a:solidFill>
              </a:rPr>
              <a:t>© Accellera Systems Initiative</a:t>
            </a:r>
          </a:p>
        </p:txBody>
      </p:sp>
      <p:sp>
        <p:nvSpPr>
          <p:cNvPr id="6" name="Slide Number Placeholder 5"/>
          <p:cNvSpPr>
            <a:spLocks noGrp="1"/>
          </p:cNvSpPr>
          <p:nvPr>
            <p:ph type="sldNum" sz="quarter" idx="12"/>
          </p:nvPr>
        </p:nvSpPr>
        <p:spPr/>
        <p:txBody>
          <a:bodyPr/>
          <a:lstStyle/>
          <a:p>
            <a:pPr>
              <a:defRPr/>
            </a:pPr>
            <a:fld id="{9BED2C31-2823-4D5C-9492-C33302236782}"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0109034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fld id="{F673DBD0-EF53-4770-BD75-2D2F0D6ECE2F}" type="datetime1">
              <a:rPr lang="en-US" smtClean="0">
                <a:solidFill>
                  <a:prstClr val="black">
                    <a:tint val="75000"/>
                  </a:prstClr>
                </a:solidFill>
              </a:rPr>
              <a:pPr>
                <a:defRPr/>
              </a:pPr>
              <a:t>10/22/2018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r>
              <a:rPr lang="en-US" dirty="0">
                <a:solidFill>
                  <a:prstClr val="black">
                    <a:tint val="75000"/>
                  </a:prstClr>
                </a:solidFill>
              </a:rPr>
              <a:t>© Accellera Systems Initiative</a:t>
            </a:r>
          </a:p>
        </p:txBody>
      </p:sp>
      <p:sp>
        <p:nvSpPr>
          <p:cNvPr id="7" name="Slide Number Placeholder 6"/>
          <p:cNvSpPr>
            <a:spLocks noGrp="1"/>
          </p:cNvSpPr>
          <p:nvPr>
            <p:ph type="sldNum" sz="quarter" idx="12"/>
          </p:nvPr>
        </p:nvSpPr>
        <p:spPr/>
        <p:txBody>
          <a:bodyPr/>
          <a:lstStyle/>
          <a:p>
            <a:pPr>
              <a:defRPr/>
            </a:pPr>
            <a:fld id="{8277852F-9151-4853-BCAD-1A8F018BE5A1}"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2921043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fld id="{B2AFC4C6-4205-4748-A8A0-C1F8D089C381}" type="datetime1">
              <a:rPr lang="en-US" smtClean="0">
                <a:solidFill>
                  <a:prstClr val="black">
                    <a:tint val="75000"/>
                  </a:prstClr>
                </a:solidFill>
              </a:rPr>
              <a:pPr>
                <a:defRPr/>
              </a:pPr>
              <a:t>10/22/2018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pPr>
              <a:defRPr/>
            </a:pPr>
            <a:r>
              <a:rPr lang="en-US" dirty="0">
                <a:solidFill>
                  <a:prstClr val="black">
                    <a:tint val="75000"/>
                  </a:prstClr>
                </a:solidFill>
              </a:rPr>
              <a:t>© Accellera Systems Initiative</a:t>
            </a:r>
          </a:p>
        </p:txBody>
      </p:sp>
      <p:sp>
        <p:nvSpPr>
          <p:cNvPr id="9" name="Slide Number Placeholder 8"/>
          <p:cNvSpPr>
            <a:spLocks noGrp="1"/>
          </p:cNvSpPr>
          <p:nvPr>
            <p:ph type="sldNum" sz="quarter" idx="12"/>
          </p:nvPr>
        </p:nvSpPr>
        <p:spPr/>
        <p:txBody>
          <a:bodyPr/>
          <a:lstStyle/>
          <a:p>
            <a:pPr>
              <a:defRPr/>
            </a:pPr>
            <a:fld id="{EDC8F293-4BBC-458E-B2BD-F4405770B8CD}"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2080354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fld id="{FD1D31CF-E045-4E65-98EA-1CC49C1609F0}" type="datetime1">
              <a:rPr lang="en-US" smtClean="0">
                <a:solidFill>
                  <a:prstClr val="black">
                    <a:tint val="75000"/>
                  </a:prstClr>
                </a:solidFill>
              </a:rPr>
              <a:pPr>
                <a:defRPr/>
              </a:pPr>
              <a:t>10/22/2018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pPr>
              <a:defRPr/>
            </a:pPr>
            <a:r>
              <a:rPr lang="en-US" dirty="0">
                <a:solidFill>
                  <a:prstClr val="black">
                    <a:tint val="75000"/>
                  </a:prstClr>
                </a:solidFill>
              </a:rPr>
              <a:t>© Accellera Systems Initiative</a:t>
            </a:r>
          </a:p>
        </p:txBody>
      </p:sp>
      <p:sp>
        <p:nvSpPr>
          <p:cNvPr id="5" name="Slide Number Placeholder 4"/>
          <p:cNvSpPr>
            <a:spLocks noGrp="1"/>
          </p:cNvSpPr>
          <p:nvPr>
            <p:ph type="sldNum" sz="quarter" idx="12"/>
          </p:nvPr>
        </p:nvSpPr>
        <p:spPr/>
        <p:txBody>
          <a:bodyPr/>
          <a:lstStyle/>
          <a:p>
            <a:pPr>
              <a:defRPr/>
            </a:pPr>
            <a:fld id="{2911CC12-8E9A-49BF-AC1E-0475F8BB5EF0}"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1657677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r>
              <a:rPr lang="en-US" dirty="0">
                <a:solidFill>
                  <a:prstClr val="black">
                    <a:tint val="75000"/>
                  </a:prstClr>
                </a:solidFill>
              </a:rPr>
              <a:t>© Accellera Systems Initiative</a:t>
            </a:r>
          </a:p>
        </p:txBody>
      </p:sp>
      <p:sp>
        <p:nvSpPr>
          <p:cNvPr id="7" name="Slide Number Placeholder 6"/>
          <p:cNvSpPr>
            <a:spLocks noGrp="1"/>
          </p:cNvSpPr>
          <p:nvPr>
            <p:ph type="sldNum" sz="quarter" idx="12"/>
          </p:nvPr>
        </p:nvSpPr>
        <p:spPr/>
        <p:txBody>
          <a:bodyPr/>
          <a:lstStyle/>
          <a:p>
            <a:pPr>
              <a:defRPr/>
            </a:pPr>
            <a:fld id="{6EB1C8EF-5791-4944-A3D7-8A1B48851248}"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8138289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r>
              <a:rPr lang="en-US" dirty="0">
                <a:solidFill>
                  <a:prstClr val="black">
                    <a:tint val="75000"/>
                  </a:prstClr>
                </a:solidFill>
              </a:rPr>
              <a:t>© Accellera Systems Initiative</a:t>
            </a:r>
          </a:p>
        </p:txBody>
      </p:sp>
      <p:sp>
        <p:nvSpPr>
          <p:cNvPr id="7" name="Slide Number Placeholder 6"/>
          <p:cNvSpPr>
            <a:spLocks noGrp="1"/>
          </p:cNvSpPr>
          <p:nvPr>
            <p:ph type="sldNum" sz="quarter" idx="12"/>
          </p:nvPr>
        </p:nvSpPr>
        <p:spPr/>
        <p:txBody>
          <a:bodyPr/>
          <a:lstStyle/>
          <a:p>
            <a:pPr>
              <a:defRPr/>
            </a:pPr>
            <a:fld id="{3EE4636B-F294-483D-938B-D9EE100D15D2}"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7929525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US" dirty="0">
                <a:solidFill>
                  <a:prstClr val="black">
                    <a:tint val="75000"/>
                  </a:prstClr>
                </a:solidFill>
              </a:rPr>
              <a:t>© Accellera Systems Initiative</a:t>
            </a:r>
          </a:p>
        </p:txBody>
      </p:sp>
      <p:sp>
        <p:nvSpPr>
          <p:cNvPr id="6" name="Slide Number Placeholder 5"/>
          <p:cNvSpPr>
            <a:spLocks noGrp="1"/>
          </p:cNvSpPr>
          <p:nvPr>
            <p:ph type="sldNum" sz="quarter" idx="12"/>
          </p:nvPr>
        </p:nvSpPr>
        <p:spPr/>
        <p:txBody>
          <a:bodyPr/>
          <a:lstStyle/>
          <a:p>
            <a:pPr>
              <a:defRPr/>
            </a:pPr>
            <a:fld id="{3A30D12D-C12F-4881-A45D-FFFF9E5E27A8}"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2679823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0"/>
            <a:ext cx="9144000" cy="381000"/>
          </a:xfrm>
          <a:prstGeom prst="rect">
            <a:avLst/>
          </a:prstGeom>
          <a:gradFill>
            <a:gsLst>
              <a:gs pos="0">
                <a:schemeClr val="accent1"/>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019800" y="6356350"/>
            <a:ext cx="1066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36D410-BB1B-47BE-81F8-FA61DEEC5942}" type="datetimeFigureOut">
              <a:rPr lang="en-US" smtClean="0">
                <a:solidFill>
                  <a:prstClr val="black">
                    <a:tint val="75000"/>
                  </a:prstClr>
                </a:solidFill>
              </a:rPr>
              <a:pPr/>
              <a:t>10/22/2018</a:t>
            </a:fld>
            <a:endParaRPr lang="en-US">
              <a:solidFill>
                <a:prstClr val="black">
                  <a:tint val="75000"/>
                </a:prstClr>
              </a:solidFill>
            </a:endParaRPr>
          </a:p>
        </p:txBody>
      </p:sp>
      <p:sp>
        <p:nvSpPr>
          <p:cNvPr id="5" name="Footer Placeholder 4"/>
          <p:cNvSpPr>
            <a:spLocks noGrp="1"/>
          </p:cNvSpPr>
          <p:nvPr>
            <p:ph type="ftr" sz="quarter" idx="3"/>
          </p:nvPr>
        </p:nvSpPr>
        <p:spPr>
          <a:xfrm>
            <a:off x="1676400" y="6356350"/>
            <a:ext cx="2209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 Accellera Systems Initiative</a:t>
            </a:r>
          </a:p>
        </p:txBody>
      </p:sp>
      <p:sp>
        <p:nvSpPr>
          <p:cNvPr id="6" name="Slide Number Placeholder 5"/>
          <p:cNvSpPr>
            <a:spLocks noGrp="1"/>
          </p:cNvSpPr>
          <p:nvPr>
            <p:ph type="sldNum" sz="quarter" idx="4"/>
          </p:nvPr>
        </p:nvSpPr>
        <p:spPr>
          <a:xfrm>
            <a:off x="3657600" y="6356350"/>
            <a:ext cx="1752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pic>
        <p:nvPicPr>
          <p:cNvPr id="10" name="Picture 9" descr="accellera_logo_color_200x111.png"/>
          <p:cNvPicPr>
            <a:picLocks noChangeAspect="1"/>
          </p:cNvPicPr>
          <p:nvPr userDrawn="1"/>
        </p:nvPicPr>
        <p:blipFill>
          <a:blip r:embed="rId12" cstate="print"/>
          <a:stretch>
            <a:fillRect/>
          </a:stretch>
        </p:blipFill>
        <p:spPr>
          <a:xfrm>
            <a:off x="108455" y="6200478"/>
            <a:ext cx="988540" cy="548640"/>
          </a:xfrm>
          <a:prstGeom prst="rect">
            <a:avLst/>
          </a:prstGeom>
        </p:spPr>
      </p:pic>
      <p:pic>
        <p:nvPicPr>
          <p:cNvPr id="16" name="Picture 15"/>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7811164" y="6006582"/>
            <a:ext cx="1169573" cy="727475"/>
          </a:xfrm>
          <a:prstGeom prst="rect">
            <a:avLst/>
          </a:prstGeom>
          <a:noFill/>
        </p:spPr>
      </p:pic>
      <p:pic>
        <p:nvPicPr>
          <p:cNvPr id="11" name="Picture 10">
            <a:extLst>
              <a:ext uri="{FF2B5EF4-FFF2-40B4-BE49-F238E27FC236}">
                <a16:creationId xmlns:a16="http://schemas.microsoft.com/office/drawing/2014/main" id="{CE74528D-C70A-4B6F-B77A-77868A62486B}"/>
              </a:ext>
            </a:extLst>
          </p:cNvPr>
          <p:cNvPicPr/>
          <p:nvPr userDrawn="1"/>
        </p:nvPicPr>
        <p:blipFill>
          <a:blip r:embed="rId14" cstate="print">
            <a:extLst>
              <a:ext uri="{28A0092B-C50C-407E-A947-70E740481C1C}">
                <a14:useLocalDpi xmlns:a14="http://schemas.microsoft.com/office/drawing/2010/main" val="0"/>
              </a:ext>
            </a:extLst>
          </a:blip>
          <a:stretch>
            <a:fillRect/>
          </a:stretch>
        </p:blipFill>
        <p:spPr bwMode="auto">
          <a:xfrm>
            <a:off x="7386918" y="5839985"/>
            <a:ext cx="1595120" cy="931545"/>
          </a:xfrm>
          <a:prstGeom prst="rect">
            <a:avLst/>
          </a:prstGeom>
          <a:noFill/>
          <a:ln>
            <a:noFill/>
          </a:ln>
        </p:spPr>
      </p:pic>
    </p:spTree>
    <p:extLst>
      <p:ext uri="{BB962C8B-B14F-4D97-AF65-F5344CB8AC3E}">
        <p14:creationId xmlns:p14="http://schemas.microsoft.com/office/powerpoint/2010/main" val="2131632440"/>
      </p:ext>
    </p:extLst>
  </p:cSld>
  <p:clrMap bg1="lt1" tx1="dk1" bg2="lt2" tx2="dk2" accent1="accent1" accent2="accent2" accent3="accent3" accent4="accent4" accent5="accent5" accent6="accent6" hlink="hlink" folHlink="folHlink"/>
  <p:sldLayoutIdLst>
    <p:sldLayoutId id="2147483909" r:id="rId1"/>
    <p:sldLayoutId id="2147483910" r:id="rId2"/>
    <p:sldLayoutId id="2147483911" r:id="rId3"/>
    <p:sldLayoutId id="2147483912" r:id="rId4"/>
    <p:sldLayoutId id="2147483913" r:id="rId5"/>
    <p:sldLayoutId id="2147483914" r:id="rId6"/>
    <p:sldLayoutId id="2147483915" r:id="rId7"/>
    <p:sldLayoutId id="2147483916" r:id="rId8"/>
    <p:sldLayoutId id="2147483917" r:id="rId9"/>
    <p:sldLayoutId id="2147483918" r:id="rId10"/>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hyperlink" Target="http://www.accellera.org/about/policies/"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mailto:ipr-chair@lists.accellera.org" TargetMode="External"/><Relationship Id="rId2" Type="http://schemas.openxmlformats.org/officeDocument/2006/relationships/hyperlink" Target="http://www.accellera.org/about/policies/" TargetMode="External"/><Relationship Id="rId1" Type="http://schemas.openxmlformats.org/officeDocument/2006/relationships/slideLayout" Target="../slideLayouts/slideLayout2.xml"/><Relationship Id="rId5" Type="http://schemas.openxmlformats.org/officeDocument/2006/relationships/hyperlink" Target="http://www.accellera.org/about/policies/accellera_systems_initiative_IPR_slides.pdf" TargetMode="External"/><Relationship Id="rId4" Type="http://schemas.openxmlformats.org/officeDocument/2006/relationships/hyperlink" Target="http://www.accellera.org/"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6.png"/><Relationship Id="rId7" Type="http://schemas.openxmlformats.org/officeDocument/2006/relationships/image" Target="../media/image8.png"/><Relationship Id="rId2" Type="http://schemas.openxmlformats.org/officeDocument/2006/relationships/hyperlink" Target="http://www.accellera.org/" TargetMode="External"/><Relationship Id="rId1" Type="http://schemas.openxmlformats.org/officeDocument/2006/relationships/slideLayout" Target="../slideLayouts/slideLayout2.xml"/><Relationship Id="rId6" Type="http://schemas.openxmlformats.org/officeDocument/2006/relationships/hyperlink" Target="http://www.cadence.com/" TargetMode="External"/><Relationship Id="rId5" Type="http://schemas.openxmlformats.org/officeDocument/2006/relationships/image" Target="../media/image7.png"/><Relationship Id="rId4" Type="http://schemas.openxmlformats.org/officeDocument/2006/relationships/hyperlink" Target="http://www.synopsys.com/"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4C5F419-D7DF-4ECD-B8D7-D718A3E0B7E7}"/>
              </a:ext>
            </a:extLst>
          </p:cNvPr>
          <p:cNvPicPr/>
          <p:nvPr/>
        </p:nvPicPr>
        <p:blipFill>
          <a:blip r:embed="rId3" cstate="print">
            <a:extLst>
              <a:ext uri="{28A0092B-C50C-407E-A947-70E740481C1C}">
                <a14:useLocalDpi xmlns:a14="http://schemas.microsoft.com/office/drawing/2010/main" val="0"/>
              </a:ext>
            </a:extLst>
          </a:blip>
          <a:stretch>
            <a:fillRect/>
          </a:stretch>
        </p:blipFill>
        <p:spPr bwMode="auto">
          <a:xfrm>
            <a:off x="835503" y="1143000"/>
            <a:ext cx="7472991" cy="4343400"/>
          </a:xfrm>
          <a:prstGeom prst="rect">
            <a:avLst/>
          </a:prstGeom>
          <a:noFill/>
          <a:ln>
            <a:noFill/>
          </a:ln>
        </p:spPr>
      </p:pic>
      <p:sp>
        <p:nvSpPr>
          <p:cNvPr id="2" name="Footer Placeholder 1"/>
          <p:cNvSpPr>
            <a:spLocks noGrp="1"/>
          </p:cNvSpPr>
          <p:nvPr>
            <p:ph type="ftr" sz="quarter" idx="11"/>
          </p:nvPr>
        </p:nvSpPr>
        <p:spPr/>
        <p:txBody>
          <a:bodyPr/>
          <a:lstStyle/>
          <a:p>
            <a:r>
              <a:rPr lang="en-US" dirty="0">
                <a:solidFill>
                  <a:prstClr val="black">
                    <a:tint val="75000"/>
                  </a:prstClr>
                </a:solidFill>
              </a:rPr>
              <a:t>© Accellera Systems Initiative</a:t>
            </a:r>
          </a:p>
        </p:txBody>
      </p:sp>
      <p:sp>
        <p:nvSpPr>
          <p:cNvPr id="6" name="Subtitle 5"/>
          <p:cNvSpPr>
            <a:spLocks noGrp="1"/>
          </p:cNvSpPr>
          <p:nvPr>
            <p:ph type="subTitle" idx="1"/>
          </p:nvPr>
        </p:nvSpPr>
        <p:spPr/>
        <p:txBody>
          <a:bodyPr/>
          <a:lstStyle/>
          <a:p>
            <a:r>
              <a:rPr lang="de-DE" dirty="0"/>
              <a:t> </a:t>
            </a:r>
          </a:p>
        </p:txBody>
      </p:sp>
      <p:sp>
        <p:nvSpPr>
          <p:cNvPr id="7" name="Title 6"/>
          <p:cNvSpPr>
            <a:spLocks noGrp="1"/>
          </p:cNvSpPr>
          <p:nvPr>
            <p:ph type="ctrTitle"/>
          </p:nvPr>
        </p:nvSpPr>
        <p:spPr/>
        <p:txBody>
          <a:bodyPr/>
          <a:lstStyle/>
          <a:p>
            <a:r>
              <a:rPr lang="de-DE" dirty="0"/>
              <a:t> </a:t>
            </a:r>
          </a:p>
        </p:txBody>
      </p:sp>
    </p:spTree>
    <p:extLst>
      <p:ext uri="{BB962C8B-B14F-4D97-AF65-F5344CB8AC3E}">
        <p14:creationId xmlns:p14="http://schemas.microsoft.com/office/powerpoint/2010/main" val="15290701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Accellera SystemC Working Groups</a:t>
            </a:r>
          </a:p>
        </p:txBody>
      </p:sp>
      <p:sp>
        <p:nvSpPr>
          <p:cNvPr id="3" name="Content Placeholder 2"/>
          <p:cNvSpPr>
            <a:spLocks noGrp="1"/>
          </p:cNvSpPr>
          <p:nvPr>
            <p:ph idx="1"/>
          </p:nvPr>
        </p:nvSpPr>
        <p:spPr>
          <a:xfrm>
            <a:off x="457200" y="1371600"/>
            <a:ext cx="8229600" cy="4495800"/>
          </a:xfrm>
        </p:spPr>
        <p:txBody>
          <a:bodyPr>
            <a:normAutofit fontScale="70000" lnSpcReduction="20000"/>
          </a:bodyPr>
          <a:lstStyle/>
          <a:p>
            <a:r>
              <a:rPr lang="en-US" b="1" dirty="0"/>
              <a:t>Language</a:t>
            </a:r>
            <a:r>
              <a:rPr lang="en-US" dirty="0"/>
              <a:t> Working Group (LWG)</a:t>
            </a:r>
          </a:p>
          <a:p>
            <a:pPr lvl="1">
              <a:spcAft>
                <a:spcPts val="600"/>
              </a:spcAft>
            </a:pPr>
            <a:r>
              <a:rPr lang="en-US" dirty="0"/>
              <a:t>Chairs: Philipp A. Hartmann (Intel), </a:t>
            </a:r>
            <a:r>
              <a:rPr lang="en-US" i="1" dirty="0">
                <a:solidFill>
                  <a:schemeClr val="bg1">
                    <a:lumMod val="75000"/>
                  </a:schemeClr>
                </a:solidFill>
              </a:rPr>
              <a:t>Andy Goodrich (Allied member)</a:t>
            </a:r>
          </a:p>
          <a:p>
            <a:r>
              <a:rPr lang="en-US" b="1" dirty="0"/>
              <a:t>Transaction-Level Modeling</a:t>
            </a:r>
            <a:r>
              <a:rPr lang="en-US" dirty="0"/>
              <a:t> Working Group (TLMWG)</a:t>
            </a:r>
          </a:p>
          <a:p>
            <a:pPr lvl="1">
              <a:spcAft>
                <a:spcPts val="500"/>
              </a:spcAft>
            </a:pPr>
            <a:r>
              <a:rPr lang="en-US" dirty="0"/>
              <a:t>Chair: Bart Vanthournout (Synopsys)</a:t>
            </a:r>
          </a:p>
          <a:p>
            <a:r>
              <a:rPr lang="en-US" b="1" dirty="0"/>
              <a:t>Analog/Mixed-Signal</a:t>
            </a:r>
            <a:r>
              <a:rPr lang="en-US" dirty="0"/>
              <a:t> Working Group (AMSWG)</a:t>
            </a:r>
          </a:p>
          <a:p>
            <a:pPr lvl="1">
              <a:spcAft>
                <a:spcPts val="500"/>
              </a:spcAft>
            </a:pPr>
            <a:r>
              <a:rPr lang="en-US" dirty="0"/>
              <a:t>Chairs: Martin Barnasconi (NXP), Christoph Grimm (TU Kaiserslautern)</a:t>
            </a:r>
          </a:p>
          <a:p>
            <a:r>
              <a:rPr lang="en-US" b="1" dirty="0"/>
              <a:t>Configuration, Control &amp; Inspection</a:t>
            </a:r>
            <a:r>
              <a:rPr lang="en-US" dirty="0"/>
              <a:t> Working Group (CCIWG)</a:t>
            </a:r>
          </a:p>
          <a:p>
            <a:pPr lvl="1">
              <a:spcAft>
                <a:spcPts val="500"/>
              </a:spcAft>
            </a:pPr>
            <a:r>
              <a:rPr lang="en-US" dirty="0"/>
              <a:t>Chairs: Trevor Wieman (Intel), Bart Vanthournout (Synopsys)</a:t>
            </a:r>
          </a:p>
          <a:p>
            <a:r>
              <a:rPr lang="en-US" b="1" dirty="0"/>
              <a:t>Synthesis</a:t>
            </a:r>
            <a:r>
              <a:rPr lang="en-US" dirty="0"/>
              <a:t> Working Group (SWG)</a:t>
            </a:r>
          </a:p>
          <a:p>
            <a:pPr lvl="1">
              <a:spcAft>
                <a:spcPts val="500"/>
              </a:spcAft>
            </a:pPr>
            <a:r>
              <a:rPr lang="en-US" dirty="0"/>
              <a:t>Chairs: Andres Takach (Mentor), Mike Meredith (Cadence)</a:t>
            </a:r>
          </a:p>
          <a:p>
            <a:pPr>
              <a:spcAft>
                <a:spcPts val="500"/>
              </a:spcAft>
            </a:pPr>
            <a:r>
              <a:rPr lang="en-US" sz="2900" b="1" dirty="0"/>
              <a:t>Datatypes </a:t>
            </a:r>
            <a:r>
              <a:rPr lang="en-US" sz="2900" dirty="0"/>
              <a:t>Working Group (SDTWG)</a:t>
            </a:r>
          </a:p>
          <a:p>
            <a:pPr lvl="1">
              <a:spcAft>
                <a:spcPts val="500"/>
              </a:spcAft>
            </a:pPr>
            <a:r>
              <a:rPr lang="en-US" dirty="0"/>
              <a:t>Chairs: Mark Johnstone (NXP) </a:t>
            </a:r>
            <a:r>
              <a:rPr lang="en-US" i="1" dirty="0"/>
              <a:t>serving chair</a:t>
            </a:r>
          </a:p>
          <a:p>
            <a:r>
              <a:rPr lang="en-US" b="1" dirty="0"/>
              <a:t>Verification</a:t>
            </a:r>
            <a:r>
              <a:rPr lang="en-US" dirty="0"/>
              <a:t> Working Group (VWG)</a:t>
            </a:r>
          </a:p>
          <a:p>
            <a:pPr lvl="1">
              <a:spcAft>
                <a:spcPts val="400"/>
              </a:spcAft>
            </a:pPr>
            <a:r>
              <a:rPr lang="en-US" dirty="0"/>
              <a:t>Chairs: Stephan Schulz (Bosch), Bas Arts (NXP)</a:t>
            </a:r>
          </a:p>
        </p:txBody>
      </p:sp>
      <p:sp>
        <p:nvSpPr>
          <p:cNvPr id="6" name="Footer Placeholder 5"/>
          <p:cNvSpPr>
            <a:spLocks noGrp="1"/>
          </p:cNvSpPr>
          <p:nvPr>
            <p:ph type="ftr" sz="quarter" idx="11"/>
          </p:nvPr>
        </p:nvSpPr>
        <p:spPr/>
        <p:txBody>
          <a:bodyPr/>
          <a:lstStyle/>
          <a:p>
            <a:r>
              <a:rPr lang="en-US" dirty="0">
                <a:solidFill>
                  <a:prstClr val="black">
                    <a:tint val="75000"/>
                  </a:prstClr>
                </a:solidFill>
              </a:rPr>
              <a:t>© Accellera Systems Initiative</a:t>
            </a:r>
          </a:p>
        </p:txBody>
      </p:sp>
      <p:sp>
        <p:nvSpPr>
          <p:cNvPr id="7" name="Slide Number Placeholder 6"/>
          <p:cNvSpPr>
            <a:spLocks noGrp="1"/>
          </p:cNvSpPr>
          <p:nvPr>
            <p:ph type="sldNum" sz="quarter" idx="12"/>
          </p:nvPr>
        </p:nvSpPr>
        <p:spPr/>
        <p:txBody>
          <a:bodyPr/>
          <a:lstStyle/>
          <a:p>
            <a:r>
              <a:rPr lang="en-US" dirty="0">
                <a:solidFill>
                  <a:prstClr val="black">
                    <a:tint val="75000"/>
                  </a:prstClr>
                </a:solidFill>
                <a:cs typeface="Arial" charset="0"/>
              </a:rPr>
              <a:t>Slide </a:t>
            </a:r>
            <a:fld id="{76D7A3C6-7818-43F5-AFA7-CB62BD707862}" type="slidenum">
              <a:rPr lang="en-US" smtClean="0">
                <a:solidFill>
                  <a:prstClr val="black">
                    <a:tint val="75000"/>
                  </a:prstClr>
                </a:solidFill>
                <a:cs typeface="Arial" charset="0"/>
              </a:rPr>
              <a:pPr/>
              <a:t>10</a:t>
            </a:fld>
            <a:endParaRPr lang="en-US" dirty="0">
              <a:solidFill>
                <a:prstClr val="black">
                  <a:tint val="75000"/>
                </a:prstClr>
              </a:solidFill>
              <a:cs typeface="Arial" charset="0"/>
            </a:endParaRPr>
          </a:p>
        </p:txBody>
      </p:sp>
    </p:spTree>
    <p:extLst>
      <p:ext uri="{BB962C8B-B14F-4D97-AF65-F5344CB8AC3E}">
        <p14:creationId xmlns:p14="http://schemas.microsoft.com/office/powerpoint/2010/main" val="37530237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related  Working Groups</a:t>
            </a:r>
          </a:p>
        </p:txBody>
      </p:sp>
      <p:sp>
        <p:nvSpPr>
          <p:cNvPr id="3" name="Content Placeholder 2"/>
          <p:cNvSpPr>
            <a:spLocks noGrp="1"/>
          </p:cNvSpPr>
          <p:nvPr>
            <p:ph idx="1"/>
          </p:nvPr>
        </p:nvSpPr>
        <p:spPr>
          <a:xfrm>
            <a:off x="457200" y="1371600"/>
            <a:ext cx="8229600" cy="4495800"/>
          </a:xfrm>
        </p:spPr>
        <p:txBody>
          <a:bodyPr>
            <a:normAutofit/>
          </a:bodyPr>
          <a:lstStyle/>
          <a:p>
            <a:r>
              <a:rPr lang="en-GB" sz="2000" b="1" dirty="0"/>
              <a:t>P1666</a:t>
            </a:r>
          </a:p>
          <a:p>
            <a:pPr lvl="1"/>
            <a:r>
              <a:rPr lang="en-GB" sz="1800" dirty="0"/>
              <a:t>IEEE Standard for Standard SystemC Language Reference Manual</a:t>
            </a:r>
            <a:r>
              <a:rPr lang="en-US" sz="1800" dirty="0"/>
              <a:t> Working Group (LWG)</a:t>
            </a:r>
          </a:p>
          <a:p>
            <a:pPr lvl="1"/>
            <a:r>
              <a:rPr lang="en-US" sz="1800" dirty="0"/>
              <a:t>Latest version: IEEE 1666-2011, published 2012-01-09 </a:t>
            </a:r>
          </a:p>
          <a:p>
            <a:pPr lvl="1">
              <a:spcAft>
                <a:spcPts val="600"/>
              </a:spcAft>
            </a:pPr>
            <a:r>
              <a:rPr lang="en-US" sz="1800" dirty="0"/>
              <a:t>Chair: Jerome Cornet (ST Microelectronics)</a:t>
            </a:r>
          </a:p>
          <a:p>
            <a:pPr lvl="1">
              <a:spcAft>
                <a:spcPts val="600"/>
              </a:spcAft>
            </a:pPr>
            <a:r>
              <a:rPr lang="en-US" sz="1800" dirty="0"/>
              <a:t>PAR approved, P1666 WG starts in November</a:t>
            </a:r>
            <a:endParaRPr lang="en-US" sz="1800" i="1" dirty="0">
              <a:solidFill>
                <a:schemeClr val="bg1">
                  <a:lumMod val="75000"/>
                </a:schemeClr>
              </a:solidFill>
            </a:endParaRPr>
          </a:p>
          <a:p>
            <a:r>
              <a:rPr lang="en-GB" sz="2000" b="1" dirty="0"/>
              <a:t>P1666.1</a:t>
            </a:r>
            <a:r>
              <a:rPr lang="en-GB" sz="2000" dirty="0"/>
              <a:t> </a:t>
            </a:r>
          </a:p>
          <a:p>
            <a:pPr lvl="1"/>
            <a:r>
              <a:rPr lang="en-GB" sz="1800" dirty="0"/>
              <a:t>IEEE Standard for Standard SystemC(R) Analog/Mixed-Signal Extensions Language Reference Manual</a:t>
            </a:r>
          </a:p>
          <a:p>
            <a:pPr lvl="1"/>
            <a:r>
              <a:rPr lang="en-US" sz="1800" dirty="0"/>
              <a:t>Latest version: </a:t>
            </a:r>
            <a:r>
              <a:rPr lang="en-GB" sz="1800" dirty="0"/>
              <a:t>IEEE 1666.1-2016, Published 2016-04-06</a:t>
            </a:r>
          </a:p>
          <a:p>
            <a:pPr lvl="1"/>
            <a:r>
              <a:rPr lang="en-US" sz="1800" dirty="0"/>
              <a:t>Chair: Martin Barnasconi (NXP)</a:t>
            </a:r>
          </a:p>
          <a:p>
            <a:pPr lvl="1"/>
            <a:r>
              <a:rPr lang="en-US" sz="1800" dirty="0"/>
              <a:t>P1666.1 WG not active at the moment</a:t>
            </a:r>
            <a:endParaRPr lang="en-US" sz="1800" i="1" dirty="0">
              <a:solidFill>
                <a:schemeClr val="bg1">
                  <a:lumMod val="75000"/>
                </a:schemeClr>
              </a:solidFill>
            </a:endParaRPr>
          </a:p>
          <a:p>
            <a:pPr lvl="1"/>
            <a:endParaRPr lang="en-US" sz="1800" dirty="0"/>
          </a:p>
        </p:txBody>
      </p:sp>
      <p:sp>
        <p:nvSpPr>
          <p:cNvPr id="6" name="Footer Placeholder 5"/>
          <p:cNvSpPr>
            <a:spLocks noGrp="1"/>
          </p:cNvSpPr>
          <p:nvPr>
            <p:ph type="ftr" sz="quarter" idx="11"/>
          </p:nvPr>
        </p:nvSpPr>
        <p:spPr/>
        <p:txBody>
          <a:bodyPr/>
          <a:lstStyle/>
          <a:p>
            <a:r>
              <a:rPr lang="en-US" dirty="0">
                <a:solidFill>
                  <a:prstClr val="black">
                    <a:tint val="75000"/>
                  </a:prstClr>
                </a:solidFill>
              </a:rPr>
              <a:t>© Accellera Systems Initiative</a:t>
            </a:r>
          </a:p>
        </p:txBody>
      </p:sp>
      <p:sp>
        <p:nvSpPr>
          <p:cNvPr id="7" name="Slide Number Placeholder 6"/>
          <p:cNvSpPr>
            <a:spLocks noGrp="1"/>
          </p:cNvSpPr>
          <p:nvPr>
            <p:ph type="sldNum" sz="quarter" idx="12"/>
          </p:nvPr>
        </p:nvSpPr>
        <p:spPr/>
        <p:txBody>
          <a:bodyPr/>
          <a:lstStyle/>
          <a:p>
            <a:r>
              <a:rPr lang="en-US" dirty="0">
                <a:solidFill>
                  <a:prstClr val="black">
                    <a:tint val="75000"/>
                  </a:prstClr>
                </a:solidFill>
                <a:cs typeface="Arial" charset="0"/>
              </a:rPr>
              <a:t>Slide </a:t>
            </a:r>
            <a:fld id="{76D7A3C6-7818-43F5-AFA7-CB62BD707862}" type="slidenum">
              <a:rPr lang="en-US" smtClean="0">
                <a:solidFill>
                  <a:prstClr val="black">
                    <a:tint val="75000"/>
                  </a:prstClr>
                </a:solidFill>
                <a:cs typeface="Arial" charset="0"/>
              </a:rPr>
              <a:pPr/>
              <a:t>11</a:t>
            </a:fld>
            <a:endParaRPr lang="en-US" dirty="0">
              <a:solidFill>
                <a:prstClr val="black">
                  <a:tint val="75000"/>
                </a:prstClr>
              </a:solidFill>
              <a:cs typeface="Arial" charset="0"/>
            </a:endParaRPr>
          </a:p>
        </p:txBody>
      </p:sp>
    </p:spTree>
    <p:extLst>
      <p:ext uri="{BB962C8B-B14F-4D97-AF65-F5344CB8AC3E}">
        <p14:creationId xmlns:p14="http://schemas.microsoft.com/office/powerpoint/2010/main" val="26367699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9A49AF-B308-414A-AD3A-22142F9262B4}"/>
              </a:ext>
            </a:extLst>
          </p:cNvPr>
          <p:cNvSpPr>
            <a:spLocks noGrp="1"/>
          </p:cNvSpPr>
          <p:nvPr>
            <p:ph type="title"/>
          </p:nvPr>
        </p:nvSpPr>
        <p:spPr/>
        <p:txBody>
          <a:bodyPr/>
          <a:lstStyle/>
          <a:p>
            <a:r>
              <a:rPr lang="en-US" dirty="0"/>
              <a:t>SystemC WG’s update</a:t>
            </a:r>
            <a:endParaRPr lang="en-GB" dirty="0"/>
          </a:p>
        </p:txBody>
      </p:sp>
      <p:sp>
        <p:nvSpPr>
          <p:cNvPr id="3" name="Content Placeholder 2">
            <a:extLst>
              <a:ext uri="{FF2B5EF4-FFF2-40B4-BE49-F238E27FC236}">
                <a16:creationId xmlns:a16="http://schemas.microsoft.com/office/drawing/2014/main" id="{0A3B0B19-64B9-4671-BFAF-DDF235F9CE3F}"/>
              </a:ext>
            </a:extLst>
          </p:cNvPr>
          <p:cNvSpPr>
            <a:spLocks noGrp="1"/>
          </p:cNvSpPr>
          <p:nvPr>
            <p:ph idx="1"/>
          </p:nvPr>
        </p:nvSpPr>
        <p:spPr/>
        <p:txBody>
          <a:bodyPr>
            <a:normAutofit fontScale="92500" lnSpcReduction="20000"/>
          </a:bodyPr>
          <a:lstStyle/>
          <a:p>
            <a:r>
              <a:rPr lang="en-US" dirty="0"/>
              <a:t>SystemC AMS</a:t>
            </a:r>
          </a:p>
          <a:p>
            <a:pPr lvl="1"/>
            <a:r>
              <a:rPr lang="en-US" dirty="0"/>
              <a:t>AMS User’s Guide release postponed to December 18 </a:t>
            </a:r>
          </a:p>
          <a:p>
            <a:r>
              <a:rPr lang="en-US" dirty="0"/>
              <a:t>SystemC Language</a:t>
            </a:r>
          </a:p>
          <a:p>
            <a:pPr lvl="1"/>
            <a:r>
              <a:rPr lang="en-US" dirty="0"/>
              <a:t>SystemC Reference Implementation version 2.3.3 released</a:t>
            </a:r>
          </a:p>
          <a:p>
            <a:pPr lvl="1"/>
            <a:r>
              <a:rPr lang="en-US" dirty="0"/>
              <a:t>IEEE P1666 WG starts Nov’18</a:t>
            </a:r>
          </a:p>
          <a:p>
            <a:pPr lvl="1"/>
            <a:r>
              <a:rPr lang="en-US" dirty="0"/>
              <a:t>TLM-CAN contribution from Bosch + ST Microelectronics</a:t>
            </a:r>
          </a:p>
          <a:p>
            <a:r>
              <a:rPr lang="en-US" dirty="0"/>
              <a:t>SystemC CCI</a:t>
            </a:r>
          </a:p>
          <a:p>
            <a:pPr lvl="1"/>
            <a:r>
              <a:rPr lang="en-US" dirty="0"/>
              <a:t>Preparing next steps: checkpointing and/or register introspection</a:t>
            </a:r>
            <a:endParaRPr lang="en-US" dirty="0">
              <a:solidFill>
                <a:srgbClr val="FF0000"/>
              </a:solidFill>
            </a:endParaRPr>
          </a:p>
          <a:p>
            <a:r>
              <a:rPr lang="en-US" dirty="0"/>
              <a:t>SystemC Synthesis: </a:t>
            </a:r>
            <a:r>
              <a:rPr lang="en-US" i="1" dirty="0"/>
              <a:t>no update</a:t>
            </a:r>
          </a:p>
          <a:p>
            <a:r>
              <a:rPr lang="en-US" dirty="0"/>
              <a:t>SystemC Verification: </a:t>
            </a:r>
          </a:p>
          <a:p>
            <a:pPr lvl="1"/>
            <a:r>
              <a:rPr lang="en-US" dirty="0"/>
              <a:t>Finalizing UVM-SystemC 1.0beta2</a:t>
            </a:r>
          </a:p>
          <a:p>
            <a:endParaRPr lang="en-GB" dirty="0"/>
          </a:p>
        </p:txBody>
      </p:sp>
      <p:sp>
        <p:nvSpPr>
          <p:cNvPr id="4" name="Footer Placeholder 3">
            <a:extLst>
              <a:ext uri="{FF2B5EF4-FFF2-40B4-BE49-F238E27FC236}">
                <a16:creationId xmlns:a16="http://schemas.microsoft.com/office/drawing/2014/main" id="{A789D561-E452-4EB8-BB26-06593B9DADBB}"/>
              </a:ext>
            </a:extLst>
          </p:cNvPr>
          <p:cNvSpPr>
            <a:spLocks noGrp="1"/>
          </p:cNvSpPr>
          <p:nvPr>
            <p:ph type="ftr" sz="quarter" idx="11"/>
          </p:nvPr>
        </p:nvSpPr>
        <p:spPr/>
        <p:txBody>
          <a:bodyPr/>
          <a:lstStyle/>
          <a:p>
            <a:r>
              <a:rPr lang="en-US">
                <a:solidFill>
                  <a:prstClr val="black">
                    <a:tint val="75000"/>
                  </a:prstClr>
                </a:solidFill>
              </a:rPr>
              <a:t>© Accellera Systems Initiative</a:t>
            </a:r>
            <a:endParaRPr lang="en-US" dirty="0">
              <a:solidFill>
                <a:prstClr val="black">
                  <a:tint val="75000"/>
                </a:prstClr>
              </a:solidFill>
            </a:endParaRPr>
          </a:p>
        </p:txBody>
      </p:sp>
      <p:sp>
        <p:nvSpPr>
          <p:cNvPr id="5" name="Slide Number Placeholder 4">
            <a:extLst>
              <a:ext uri="{FF2B5EF4-FFF2-40B4-BE49-F238E27FC236}">
                <a16:creationId xmlns:a16="http://schemas.microsoft.com/office/drawing/2014/main" id="{38FBF8E6-1DC5-468E-A682-9278AE1D9B61}"/>
              </a:ext>
            </a:extLst>
          </p:cNvPr>
          <p:cNvSpPr>
            <a:spLocks noGrp="1"/>
          </p:cNvSpPr>
          <p:nvPr>
            <p:ph type="sldNum" sz="quarter" idx="12"/>
          </p:nvPr>
        </p:nvSpPr>
        <p:spPr/>
        <p:txBody>
          <a:bodyPr/>
          <a:lstStyle/>
          <a:p>
            <a:fld id="{8B820FFD-5868-4678-ACC2-C353669912D5}" type="slidenum">
              <a:rPr lang="en-US" smtClean="0">
                <a:solidFill>
                  <a:prstClr val="black">
                    <a:tint val="75000"/>
                  </a:prstClr>
                </a:solidFill>
              </a:rPr>
              <a:pPr/>
              <a:t>12</a:t>
            </a:fld>
            <a:endParaRPr lang="en-US">
              <a:solidFill>
                <a:prstClr val="black">
                  <a:tint val="75000"/>
                </a:prstClr>
              </a:solidFill>
            </a:endParaRPr>
          </a:p>
        </p:txBody>
      </p:sp>
    </p:spTree>
    <p:extLst>
      <p:ext uri="{BB962C8B-B14F-4D97-AF65-F5344CB8AC3E}">
        <p14:creationId xmlns:p14="http://schemas.microsoft.com/office/powerpoint/2010/main" val="19888981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1B54BE-3959-4208-831F-AEE787476903}"/>
              </a:ext>
            </a:extLst>
          </p:cNvPr>
          <p:cNvSpPr>
            <a:spLocks noGrp="1"/>
          </p:cNvSpPr>
          <p:nvPr>
            <p:ph type="title"/>
          </p:nvPr>
        </p:nvSpPr>
        <p:spPr/>
        <p:txBody>
          <a:bodyPr/>
          <a:lstStyle/>
          <a:p>
            <a:r>
              <a:rPr lang="en-US" dirty="0"/>
              <a:t>Other topics</a:t>
            </a:r>
            <a:endParaRPr lang="en-GB" dirty="0"/>
          </a:p>
        </p:txBody>
      </p:sp>
      <p:sp>
        <p:nvSpPr>
          <p:cNvPr id="3" name="Content Placeholder 2">
            <a:extLst>
              <a:ext uri="{FF2B5EF4-FFF2-40B4-BE49-F238E27FC236}">
                <a16:creationId xmlns:a16="http://schemas.microsoft.com/office/drawing/2014/main" id="{E5D9D3EE-C89B-4A75-BDA1-8C344DE5EA29}"/>
              </a:ext>
            </a:extLst>
          </p:cNvPr>
          <p:cNvSpPr>
            <a:spLocks noGrp="1"/>
          </p:cNvSpPr>
          <p:nvPr>
            <p:ph idx="1"/>
          </p:nvPr>
        </p:nvSpPr>
        <p:spPr/>
        <p:txBody>
          <a:bodyPr>
            <a:normAutofit lnSpcReduction="10000"/>
          </a:bodyPr>
          <a:lstStyle/>
          <a:p>
            <a:r>
              <a:rPr lang="en-US" dirty="0"/>
              <a:t>Preparation ongoing for Accellera public repositories </a:t>
            </a:r>
          </a:p>
          <a:p>
            <a:pPr lvl="1"/>
            <a:r>
              <a:rPr lang="en-US" dirty="0"/>
              <a:t>Finalizing rules and documents for contributing</a:t>
            </a:r>
          </a:p>
          <a:p>
            <a:r>
              <a:rPr lang="en-US" dirty="0"/>
              <a:t>Aligned SystemC Roadmaps?</a:t>
            </a:r>
          </a:p>
          <a:p>
            <a:pPr lvl="1"/>
            <a:r>
              <a:rPr lang="en-US" dirty="0"/>
              <a:t>Each working group is requested to make a 3-year roadmap (internal </a:t>
            </a:r>
            <a:r>
              <a:rPr lang="en-US" dirty="0" err="1"/>
              <a:t>Acellerra</a:t>
            </a:r>
            <a:r>
              <a:rPr lang="en-US" dirty="0"/>
              <a:t> document only)</a:t>
            </a:r>
          </a:p>
          <a:p>
            <a:pPr lvl="1"/>
            <a:r>
              <a:rPr lang="en-US" dirty="0"/>
              <a:t>Proposal to start X-WG alignment as soon as first drafts are available</a:t>
            </a:r>
          </a:p>
          <a:p>
            <a:r>
              <a:rPr lang="en-US" dirty="0"/>
              <a:t>Community / WG building</a:t>
            </a:r>
          </a:p>
          <a:p>
            <a:pPr lvl="1"/>
            <a:r>
              <a:rPr lang="en-US" dirty="0"/>
              <a:t>Explore ways to grow SystemC community and WG participation level</a:t>
            </a:r>
          </a:p>
          <a:p>
            <a:pPr lvl="1"/>
            <a:r>
              <a:rPr lang="en-US" dirty="0"/>
              <a:t>Any ideas? (e.g. Bootcamps?)</a:t>
            </a:r>
          </a:p>
          <a:p>
            <a:pPr lvl="1"/>
            <a:endParaRPr lang="en-US" dirty="0"/>
          </a:p>
          <a:p>
            <a:pPr lvl="1"/>
            <a:endParaRPr lang="en-US" dirty="0"/>
          </a:p>
          <a:p>
            <a:endParaRPr lang="en-US" dirty="0"/>
          </a:p>
          <a:p>
            <a:endParaRPr lang="en-GB" dirty="0"/>
          </a:p>
        </p:txBody>
      </p:sp>
      <p:sp>
        <p:nvSpPr>
          <p:cNvPr id="4" name="Footer Placeholder 3">
            <a:extLst>
              <a:ext uri="{FF2B5EF4-FFF2-40B4-BE49-F238E27FC236}">
                <a16:creationId xmlns:a16="http://schemas.microsoft.com/office/drawing/2014/main" id="{ECBB9B82-AA2B-492F-90E5-A11AA5D6B9A0}"/>
              </a:ext>
            </a:extLst>
          </p:cNvPr>
          <p:cNvSpPr>
            <a:spLocks noGrp="1"/>
          </p:cNvSpPr>
          <p:nvPr>
            <p:ph type="ftr" sz="quarter" idx="11"/>
          </p:nvPr>
        </p:nvSpPr>
        <p:spPr/>
        <p:txBody>
          <a:bodyPr/>
          <a:lstStyle/>
          <a:p>
            <a:r>
              <a:rPr lang="en-US">
                <a:solidFill>
                  <a:prstClr val="black">
                    <a:tint val="75000"/>
                  </a:prstClr>
                </a:solidFill>
              </a:rPr>
              <a:t>© Accellera Systems Initiative</a:t>
            </a:r>
            <a:endParaRPr lang="en-US" dirty="0">
              <a:solidFill>
                <a:prstClr val="black">
                  <a:tint val="75000"/>
                </a:prstClr>
              </a:solidFill>
            </a:endParaRPr>
          </a:p>
        </p:txBody>
      </p:sp>
      <p:sp>
        <p:nvSpPr>
          <p:cNvPr id="5" name="Slide Number Placeholder 4">
            <a:extLst>
              <a:ext uri="{FF2B5EF4-FFF2-40B4-BE49-F238E27FC236}">
                <a16:creationId xmlns:a16="http://schemas.microsoft.com/office/drawing/2014/main" id="{8A102483-FE17-4F59-AADB-783C864780BC}"/>
              </a:ext>
            </a:extLst>
          </p:cNvPr>
          <p:cNvSpPr>
            <a:spLocks noGrp="1"/>
          </p:cNvSpPr>
          <p:nvPr>
            <p:ph type="sldNum" sz="quarter" idx="12"/>
          </p:nvPr>
        </p:nvSpPr>
        <p:spPr/>
        <p:txBody>
          <a:bodyPr/>
          <a:lstStyle/>
          <a:p>
            <a:fld id="{8B820FFD-5868-4678-ACC2-C353669912D5}" type="slidenum">
              <a:rPr lang="en-US" smtClean="0">
                <a:solidFill>
                  <a:prstClr val="black">
                    <a:tint val="75000"/>
                  </a:prstClr>
                </a:solidFill>
              </a:rPr>
              <a:pPr/>
              <a:t>13</a:t>
            </a:fld>
            <a:endParaRPr lang="en-US">
              <a:solidFill>
                <a:prstClr val="black">
                  <a:tint val="75000"/>
                </a:prstClr>
              </a:solidFill>
            </a:endParaRPr>
          </a:p>
        </p:txBody>
      </p:sp>
    </p:spTree>
    <p:extLst>
      <p:ext uri="{BB962C8B-B14F-4D97-AF65-F5344CB8AC3E}">
        <p14:creationId xmlns:p14="http://schemas.microsoft.com/office/powerpoint/2010/main" val="41639986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dirty="0"/>
              <a:t>Accellera Systems Initiative</a:t>
            </a:r>
            <a:br>
              <a:rPr lang="en-US" dirty="0"/>
            </a:br>
            <a:r>
              <a:rPr lang="en-US" dirty="0"/>
              <a:t>IP Rights Policy Slides</a:t>
            </a:r>
          </a:p>
        </p:txBody>
      </p:sp>
      <p:sp>
        <p:nvSpPr>
          <p:cNvPr id="7" name="Subtitle 6"/>
          <p:cNvSpPr>
            <a:spLocks noGrp="1"/>
          </p:cNvSpPr>
          <p:nvPr>
            <p:ph type="body" idx="1"/>
          </p:nvPr>
        </p:nvSpPr>
        <p:spPr/>
        <p:txBody>
          <a:bodyPr>
            <a:normAutofit/>
          </a:bodyPr>
          <a:lstStyle/>
          <a:p>
            <a:pPr marL="0" indent="0">
              <a:buNone/>
            </a:pPr>
            <a:r>
              <a:rPr lang="en-US" sz="2000" dirty="0"/>
              <a:t>For more information contact ipr-chair@lists.accellera.org</a:t>
            </a:r>
          </a:p>
        </p:txBody>
      </p:sp>
      <p:sp>
        <p:nvSpPr>
          <p:cNvPr id="4" name="Footer Placeholder 3"/>
          <p:cNvSpPr>
            <a:spLocks noGrp="1"/>
          </p:cNvSpPr>
          <p:nvPr>
            <p:ph type="ftr" sz="quarter" idx="11"/>
          </p:nvPr>
        </p:nvSpPr>
        <p:spPr/>
        <p:txBody>
          <a:bodyPr/>
          <a:lstStyle/>
          <a:p>
            <a:r>
              <a:rPr lang="en-US" dirty="0"/>
              <a:t>© Accellera Systems Initiative</a:t>
            </a:r>
          </a:p>
        </p:txBody>
      </p:sp>
      <p:sp>
        <p:nvSpPr>
          <p:cNvPr id="5" name="Slide Number Placeholder 4"/>
          <p:cNvSpPr>
            <a:spLocks noGrp="1"/>
          </p:cNvSpPr>
          <p:nvPr>
            <p:ph type="sldNum" sz="quarter" idx="12"/>
          </p:nvPr>
        </p:nvSpPr>
        <p:spPr/>
        <p:txBody>
          <a:bodyPr/>
          <a:lstStyle/>
          <a:p>
            <a:fld id="{8B820FFD-5868-4678-ACC2-C353669912D5}" type="slidenum">
              <a:rPr lang="en-US" smtClean="0"/>
              <a:pPr/>
              <a:t>14</a:t>
            </a:fld>
            <a:endParaRPr lang="en-US" dirty="0"/>
          </a:p>
        </p:txBody>
      </p:sp>
    </p:spTree>
    <p:extLst>
      <p:ext uri="{BB962C8B-B14F-4D97-AF65-F5344CB8AC3E}">
        <p14:creationId xmlns:p14="http://schemas.microsoft.com/office/powerpoint/2010/main" val="32038459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Accellera IP Rights Fundamentals</a:t>
            </a:r>
          </a:p>
        </p:txBody>
      </p:sp>
      <p:sp>
        <p:nvSpPr>
          <p:cNvPr id="3" name="Content Placeholder 2"/>
          <p:cNvSpPr>
            <a:spLocks noGrp="1"/>
          </p:cNvSpPr>
          <p:nvPr>
            <p:ph idx="1"/>
          </p:nvPr>
        </p:nvSpPr>
        <p:spPr/>
        <p:txBody>
          <a:bodyPr>
            <a:normAutofit fontScale="77500" lnSpcReduction="20000"/>
          </a:bodyPr>
          <a:lstStyle/>
          <a:p>
            <a:pPr>
              <a:spcAft>
                <a:spcPts val="600"/>
              </a:spcAft>
            </a:pPr>
            <a:r>
              <a:rPr lang="en-US" dirty="0"/>
              <a:t>All participants in an Accellera WG meeting must abide by the Accellera IP Rights Policy which can be found at </a:t>
            </a:r>
            <a:r>
              <a:rPr lang="en-US" dirty="0">
                <a:hlinkClick r:id="rId2"/>
              </a:rPr>
              <a:t>www.accellera.org/about/policies/</a:t>
            </a:r>
            <a:r>
              <a:rPr lang="en-US" dirty="0"/>
              <a:t> </a:t>
            </a:r>
          </a:p>
          <a:p>
            <a:pPr>
              <a:spcAft>
                <a:spcPts val="600"/>
              </a:spcAft>
            </a:pPr>
            <a:r>
              <a:rPr lang="en-US" dirty="0"/>
              <a:t>The Accellera Board and its committees operate in an open manner. To that end, no material submitted to the Accellera Board or its committees will be accepted or considered if it contains any statement that places any burden on the recipient(s) with respect to confidentiality or copyright. Any communication or other collateral material, including electronic mail, containing language with such restrictive wording will not be accepted or considered.</a:t>
            </a:r>
          </a:p>
          <a:p>
            <a:r>
              <a:rPr lang="en-US" dirty="0"/>
              <a:t>Slide presentations at any Accellera meeting containing a copyright notice(s) from the presenter’s employer or a company that the presenter represents will be accepted only if a duly filled-in copyright permission template slide is the first slide (after the title slide) in the presentation.</a:t>
            </a:r>
          </a:p>
        </p:txBody>
      </p:sp>
      <p:sp>
        <p:nvSpPr>
          <p:cNvPr id="4" name="Footer Placeholder 3"/>
          <p:cNvSpPr>
            <a:spLocks noGrp="1"/>
          </p:cNvSpPr>
          <p:nvPr>
            <p:ph type="ftr" sz="quarter" idx="11"/>
          </p:nvPr>
        </p:nvSpPr>
        <p:spPr/>
        <p:txBody>
          <a:bodyPr/>
          <a:lstStyle/>
          <a:p>
            <a:r>
              <a:rPr lang="en-US" dirty="0"/>
              <a:t>© Accellera Systems Initiative</a:t>
            </a:r>
          </a:p>
        </p:txBody>
      </p:sp>
      <p:sp>
        <p:nvSpPr>
          <p:cNvPr id="5" name="Slide Number Placeholder 4"/>
          <p:cNvSpPr>
            <a:spLocks noGrp="1"/>
          </p:cNvSpPr>
          <p:nvPr>
            <p:ph type="sldNum" sz="quarter" idx="12"/>
          </p:nvPr>
        </p:nvSpPr>
        <p:spPr/>
        <p:txBody>
          <a:bodyPr/>
          <a:lstStyle/>
          <a:p>
            <a:fld id="{8B820FFD-5868-4678-ACC2-C353669912D5}" type="slidenum">
              <a:rPr lang="en-US" smtClean="0"/>
              <a:pPr/>
              <a:t>15</a:t>
            </a:fld>
            <a:endParaRPr lang="en-US" dirty="0"/>
          </a:p>
        </p:txBody>
      </p:sp>
    </p:spTree>
    <p:extLst>
      <p:ext uri="{BB962C8B-B14F-4D97-AF65-F5344CB8AC3E}">
        <p14:creationId xmlns:p14="http://schemas.microsoft.com/office/powerpoint/2010/main" val="14152137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DE" sz="3600" dirty="0"/>
              <a:t>Participants, Patents, and Duty to Inform</a:t>
            </a:r>
            <a:endParaRPr lang="en-US" sz="3600" dirty="0"/>
          </a:p>
        </p:txBody>
      </p:sp>
      <p:sp>
        <p:nvSpPr>
          <p:cNvPr id="3" name="Content Placeholder 2"/>
          <p:cNvSpPr>
            <a:spLocks noGrp="1"/>
          </p:cNvSpPr>
          <p:nvPr>
            <p:ph idx="1"/>
          </p:nvPr>
        </p:nvSpPr>
        <p:spPr>
          <a:xfrm>
            <a:off x="457200" y="1981200"/>
            <a:ext cx="8229600" cy="3886201"/>
          </a:xfrm>
        </p:spPr>
        <p:txBody>
          <a:bodyPr>
            <a:noAutofit/>
          </a:bodyPr>
          <a:lstStyle/>
          <a:p>
            <a:pPr marL="0" indent="0">
              <a:buNone/>
            </a:pPr>
            <a:r>
              <a:rPr lang="en-US" sz="1600" b="1" dirty="0"/>
              <a:t>Participants:</a:t>
            </a:r>
          </a:p>
          <a:p>
            <a:pPr marL="179388" indent="-179388"/>
            <a:r>
              <a:rPr lang="en-US" sz="1600" dirty="0"/>
              <a:t>Shall inform Accellera (or cause Accellera to be informed) of the identity of each holder of any potential Essential Patent Claims of which they are personally aware if the claims are owned or controlled by the participant or the entity the participant is from, employed by, or otherwise represents</a:t>
            </a:r>
          </a:p>
          <a:p>
            <a:pPr marL="579438" lvl="1" indent="-179388"/>
            <a:r>
              <a:rPr lang="en-US" sz="1400" dirty="0"/>
              <a:t> “Personal awareness” means that the participant is personally aware that the holder may have a potential Essential Patent Claim, even if the participant is not personally aware of the specific patents or patent claims</a:t>
            </a:r>
          </a:p>
          <a:p>
            <a:pPr marL="179388" indent="-179388"/>
            <a:r>
              <a:rPr lang="en-US" sz="1600" dirty="0"/>
              <a:t>Should inform Accellera (or cause Accellera to be informed) of the identity of any other holders of such potential Essential Patent Claims (that is, third parties that are not affiliated with the participant, with the participant’s employer, or with anyone else that the participant is from or otherwise represents)</a:t>
            </a:r>
          </a:p>
          <a:p>
            <a:pPr marL="179388" indent="-179388"/>
            <a:r>
              <a:rPr lang="en-US" sz="1600" dirty="0"/>
              <a:t>The above does not apply if the patent claim is already the subject of an Accepted Letter of Assurance that applies to the proposed standard(s) under consideration by this group</a:t>
            </a:r>
          </a:p>
          <a:p>
            <a:pPr marL="179388" indent="-179388"/>
            <a:r>
              <a:rPr lang="en-US" sz="1600" dirty="0"/>
              <a:t>Early identification of holders of potential Essential Patent Claims is strongly encouraged</a:t>
            </a:r>
          </a:p>
          <a:p>
            <a:pPr marL="179388" indent="-179388"/>
            <a:r>
              <a:rPr lang="en-US" sz="1600" dirty="0"/>
              <a:t>No duty to perform a patent search</a:t>
            </a:r>
          </a:p>
        </p:txBody>
      </p:sp>
      <p:sp>
        <p:nvSpPr>
          <p:cNvPr id="4" name="Footer Placeholder 3"/>
          <p:cNvSpPr>
            <a:spLocks noGrp="1"/>
          </p:cNvSpPr>
          <p:nvPr>
            <p:ph type="ftr" sz="quarter" idx="11"/>
          </p:nvPr>
        </p:nvSpPr>
        <p:spPr/>
        <p:txBody>
          <a:bodyPr/>
          <a:lstStyle/>
          <a:p>
            <a:r>
              <a:rPr lang="en-US" dirty="0"/>
              <a:t>© Accellera Systems Initiative</a:t>
            </a:r>
          </a:p>
        </p:txBody>
      </p:sp>
      <p:sp>
        <p:nvSpPr>
          <p:cNvPr id="5" name="Slide Number Placeholder 4"/>
          <p:cNvSpPr>
            <a:spLocks noGrp="1"/>
          </p:cNvSpPr>
          <p:nvPr>
            <p:ph type="sldNum" sz="quarter" idx="12"/>
          </p:nvPr>
        </p:nvSpPr>
        <p:spPr/>
        <p:txBody>
          <a:bodyPr/>
          <a:lstStyle/>
          <a:p>
            <a:fld id="{8B820FFD-5868-4678-ACC2-C353669912D5}" type="slidenum">
              <a:rPr lang="en-US" smtClean="0"/>
              <a:pPr/>
              <a:t>16</a:t>
            </a:fld>
            <a:endParaRPr lang="en-US" dirty="0"/>
          </a:p>
        </p:txBody>
      </p:sp>
      <p:sp>
        <p:nvSpPr>
          <p:cNvPr id="6" name="TextBox 5"/>
          <p:cNvSpPr txBox="1"/>
          <p:nvPr/>
        </p:nvSpPr>
        <p:spPr>
          <a:xfrm>
            <a:off x="457200" y="1295400"/>
            <a:ext cx="8229600" cy="646331"/>
          </a:xfrm>
          <a:prstGeom prst="rect">
            <a:avLst/>
          </a:prstGeom>
          <a:solidFill>
            <a:schemeClr val="tx2">
              <a:lumMod val="20000"/>
              <a:lumOff val="80000"/>
            </a:schemeClr>
          </a:solidFill>
        </p:spPr>
        <p:txBody>
          <a:bodyPr wrap="square" rtlCol="0">
            <a:spAutoFit/>
          </a:bodyPr>
          <a:lstStyle/>
          <a:p>
            <a:r>
              <a:rPr lang="en-US" b="1" dirty="0"/>
              <a:t>All participants in this meeting have certain obligations under</a:t>
            </a:r>
            <a:br>
              <a:rPr lang="en-US" b="1" dirty="0"/>
            </a:br>
            <a:r>
              <a:rPr lang="en-US" b="1" dirty="0"/>
              <a:t>Accellera’s IP Rights Policy</a:t>
            </a:r>
            <a:endParaRPr lang="en-US" dirty="0"/>
          </a:p>
        </p:txBody>
      </p:sp>
    </p:spTree>
    <p:extLst>
      <p:ext uri="{BB962C8B-B14F-4D97-AF65-F5344CB8AC3E}">
        <p14:creationId xmlns:p14="http://schemas.microsoft.com/office/powerpoint/2010/main" val="13323713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IPR and Patent-Related Documents</a:t>
            </a:r>
          </a:p>
        </p:txBody>
      </p:sp>
      <p:sp>
        <p:nvSpPr>
          <p:cNvPr id="3" name="Content Placeholder 2"/>
          <p:cNvSpPr>
            <a:spLocks noGrp="1"/>
          </p:cNvSpPr>
          <p:nvPr>
            <p:ph idx="1"/>
          </p:nvPr>
        </p:nvSpPr>
        <p:spPr/>
        <p:txBody>
          <a:bodyPr>
            <a:normAutofit/>
          </a:bodyPr>
          <a:lstStyle/>
          <a:p>
            <a:r>
              <a:rPr lang="en-US" dirty="0"/>
              <a:t>All participants should be familiar with their obligations under the Accellera IP Rights Policy, including the antitrust and competition law guidelines. The IP Rights Policy and</a:t>
            </a:r>
            <a:br>
              <a:rPr lang="en-US" dirty="0"/>
            </a:br>
            <a:r>
              <a:rPr lang="en-US" dirty="0"/>
              <a:t>related documents are available at:</a:t>
            </a:r>
          </a:p>
          <a:p>
            <a:pPr marL="0" indent="0" algn="ctr">
              <a:buNone/>
            </a:pPr>
            <a:r>
              <a:rPr lang="en-US" dirty="0">
                <a:hlinkClick r:id="rId2"/>
              </a:rPr>
              <a:t>http://www.accellera.org/about/policies/</a:t>
            </a:r>
            <a:r>
              <a:rPr lang="en-US" dirty="0"/>
              <a:t> </a:t>
            </a:r>
            <a:br>
              <a:rPr lang="en-US" dirty="0"/>
            </a:br>
            <a:endParaRPr lang="en-US" dirty="0"/>
          </a:p>
        </p:txBody>
      </p:sp>
      <p:sp>
        <p:nvSpPr>
          <p:cNvPr id="4" name="Footer Placeholder 3"/>
          <p:cNvSpPr>
            <a:spLocks noGrp="1"/>
          </p:cNvSpPr>
          <p:nvPr>
            <p:ph type="ftr" sz="quarter" idx="11"/>
          </p:nvPr>
        </p:nvSpPr>
        <p:spPr/>
        <p:txBody>
          <a:bodyPr/>
          <a:lstStyle/>
          <a:p>
            <a:r>
              <a:rPr lang="en-US" dirty="0"/>
              <a:t>© Accellera Systems Initiative</a:t>
            </a:r>
          </a:p>
        </p:txBody>
      </p:sp>
      <p:sp>
        <p:nvSpPr>
          <p:cNvPr id="5" name="Slide Number Placeholder 4"/>
          <p:cNvSpPr>
            <a:spLocks noGrp="1"/>
          </p:cNvSpPr>
          <p:nvPr>
            <p:ph type="sldNum" sz="quarter" idx="12"/>
          </p:nvPr>
        </p:nvSpPr>
        <p:spPr/>
        <p:txBody>
          <a:bodyPr/>
          <a:lstStyle/>
          <a:p>
            <a:fld id="{8B820FFD-5868-4678-ACC2-C353669912D5}" type="slidenum">
              <a:rPr lang="en-US" smtClean="0"/>
              <a:pPr/>
              <a:t>17</a:t>
            </a:fld>
            <a:endParaRPr lang="en-US" dirty="0"/>
          </a:p>
        </p:txBody>
      </p:sp>
      <p:sp>
        <p:nvSpPr>
          <p:cNvPr id="7" name="Rectangle 6"/>
          <p:cNvSpPr/>
          <p:nvPr/>
        </p:nvSpPr>
        <p:spPr>
          <a:xfrm>
            <a:off x="457200" y="4495800"/>
            <a:ext cx="8300804" cy="1323439"/>
          </a:xfrm>
          <a:prstGeom prst="rect">
            <a:avLst/>
          </a:prstGeom>
          <a:solidFill>
            <a:schemeClr val="tx2">
              <a:lumMod val="20000"/>
              <a:lumOff val="80000"/>
            </a:schemeClr>
          </a:solidFill>
        </p:spPr>
        <p:txBody>
          <a:bodyPr wrap="square">
            <a:spAutoFit/>
          </a:bodyPr>
          <a:lstStyle/>
          <a:p>
            <a:r>
              <a:rPr lang="en-US" sz="1600" b="1" dirty="0"/>
              <a:t>If you have questions, contact the Accellera Systems Initiative IP Rights Committee Administrator at </a:t>
            </a:r>
            <a:r>
              <a:rPr lang="en-US" sz="1600" b="1" dirty="0">
                <a:hlinkClick r:id="rId3"/>
              </a:rPr>
              <a:t>ipr-chair@lists.accellera.org</a:t>
            </a:r>
            <a:r>
              <a:rPr lang="en-US" sz="1600" b="1" dirty="0"/>
              <a:t> or visit </a:t>
            </a:r>
            <a:r>
              <a:rPr lang="en-US" sz="1600" b="1" dirty="0">
                <a:hlinkClick r:id="rId4"/>
              </a:rPr>
              <a:t>www.accellera.org</a:t>
            </a:r>
            <a:br>
              <a:rPr lang="en-US" sz="1600" b="1" dirty="0"/>
            </a:br>
            <a:br>
              <a:rPr lang="en-US" sz="1600" dirty="0"/>
            </a:br>
            <a:r>
              <a:rPr lang="en-US" sz="1600" b="1" dirty="0"/>
              <a:t>This slide set is available at:</a:t>
            </a:r>
            <a:br>
              <a:rPr lang="en-US" sz="1600" dirty="0"/>
            </a:br>
            <a:r>
              <a:rPr lang="en-US" sz="1600" b="1" dirty="0">
                <a:hlinkClick r:id="rId5"/>
              </a:rPr>
              <a:t>http://www.accellera.org/about/policies/accellera_systems_initiative_IPR_slides.pdf</a:t>
            </a:r>
            <a:r>
              <a:rPr lang="en-US" sz="1600" b="1" dirty="0"/>
              <a:t> </a:t>
            </a:r>
            <a:endParaRPr lang="en-US" sz="1600" dirty="0"/>
          </a:p>
        </p:txBody>
      </p:sp>
    </p:spTree>
    <p:extLst>
      <p:ext uri="{BB962C8B-B14F-4D97-AF65-F5344CB8AC3E}">
        <p14:creationId xmlns:p14="http://schemas.microsoft.com/office/powerpoint/2010/main" val="29033822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a:t>Morning</a:t>
            </a:r>
            <a:r>
              <a:rPr lang="nl-NL" dirty="0"/>
              <a:t> program</a:t>
            </a:r>
            <a:endParaRPr lang="en-GB" dirty="0"/>
          </a:p>
        </p:txBody>
      </p:sp>
      <p:sp>
        <p:nvSpPr>
          <p:cNvPr id="4" name="Footer Placeholder 3"/>
          <p:cNvSpPr>
            <a:spLocks noGrp="1"/>
          </p:cNvSpPr>
          <p:nvPr>
            <p:ph type="ftr" sz="quarter" idx="11"/>
          </p:nvPr>
        </p:nvSpPr>
        <p:spPr/>
        <p:txBody>
          <a:bodyPr/>
          <a:lstStyle/>
          <a:p>
            <a:r>
              <a:rPr lang="en-US" dirty="0"/>
              <a:t>© Accellera Systems Initiative</a:t>
            </a:r>
          </a:p>
        </p:txBody>
      </p:sp>
      <p:sp>
        <p:nvSpPr>
          <p:cNvPr id="5" name="Slide Number Placeholder 4"/>
          <p:cNvSpPr>
            <a:spLocks noGrp="1"/>
          </p:cNvSpPr>
          <p:nvPr>
            <p:ph type="sldNum" sz="quarter" idx="12"/>
          </p:nvPr>
        </p:nvSpPr>
        <p:spPr/>
        <p:txBody>
          <a:bodyPr/>
          <a:lstStyle/>
          <a:p>
            <a:fld id="{8B820FFD-5868-4678-ACC2-C353669912D5}" type="slidenum">
              <a:rPr lang="en-US" smtClean="0"/>
              <a:pPr/>
              <a:t>18</a:t>
            </a:fld>
            <a:endParaRPr lang="en-US" dirty="0"/>
          </a:p>
        </p:txBody>
      </p:sp>
      <p:graphicFrame>
        <p:nvGraphicFramePr>
          <p:cNvPr id="9" name="Content Placeholder 6">
            <a:extLst>
              <a:ext uri="{FF2B5EF4-FFF2-40B4-BE49-F238E27FC236}">
                <a16:creationId xmlns:a16="http://schemas.microsoft.com/office/drawing/2014/main" id="{F30761B3-2D6D-45A6-84A3-8E26037A1D88}"/>
              </a:ext>
            </a:extLst>
          </p:cNvPr>
          <p:cNvGraphicFramePr>
            <a:graphicFrameLocks noGrp="1"/>
          </p:cNvGraphicFramePr>
          <p:nvPr>
            <p:ph idx="1"/>
            <p:extLst>
              <p:ext uri="{D42A27DB-BD31-4B8C-83A1-F6EECF244321}">
                <p14:modId xmlns:p14="http://schemas.microsoft.com/office/powerpoint/2010/main" val="3999239907"/>
              </p:ext>
            </p:extLst>
          </p:nvPr>
        </p:nvGraphicFramePr>
        <p:xfrm>
          <a:off x="457200" y="1447800"/>
          <a:ext cx="8229600" cy="4348474"/>
        </p:xfrm>
        <a:graphic>
          <a:graphicData uri="http://schemas.openxmlformats.org/drawingml/2006/table">
            <a:tbl>
              <a:tblPr firstRow="1" firstCol="1" bandRow="1">
                <a:tableStyleId>{69CF1AB2-1976-4502-BF36-3FF5EA218861}</a:tableStyleId>
              </a:tblPr>
              <a:tblGrid>
                <a:gridCol w="1234440">
                  <a:extLst>
                    <a:ext uri="{9D8B030D-6E8A-4147-A177-3AD203B41FA5}">
                      <a16:colId xmlns:a16="http://schemas.microsoft.com/office/drawing/2014/main" val="20000"/>
                    </a:ext>
                  </a:extLst>
                </a:gridCol>
                <a:gridCol w="6995160">
                  <a:extLst>
                    <a:ext uri="{9D8B030D-6E8A-4147-A177-3AD203B41FA5}">
                      <a16:colId xmlns:a16="http://schemas.microsoft.com/office/drawing/2014/main" val="20001"/>
                    </a:ext>
                  </a:extLst>
                </a:gridCol>
              </a:tblGrid>
              <a:tr h="586583">
                <a:tc>
                  <a:txBody>
                    <a:bodyPr/>
                    <a:lstStyle/>
                    <a:p>
                      <a:pPr algn="r">
                        <a:lnSpc>
                          <a:spcPct val="107000"/>
                        </a:lnSpc>
                        <a:spcAft>
                          <a:spcPts val="0"/>
                        </a:spcAft>
                      </a:pPr>
                      <a:r>
                        <a:rPr lang="en-US" sz="1400" dirty="0">
                          <a:effectLst/>
                        </a:rPr>
                        <a:t>09:30 – 10:00</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8293" marR="58293" marT="53975" marB="53975" anchor="ctr">
                    <a:solidFill>
                      <a:schemeClr val="accent3">
                        <a:lumMod val="40000"/>
                        <a:lumOff val="60000"/>
                      </a:schemeClr>
                    </a:solidFill>
                  </a:tcPr>
                </a:tc>
                <a:tc>
                  <a:txBody>
                    <a:bodyPr/>
                    <a:lstStyle/>
                    <a:p>
                      <a:pPr>
                        <a:lnSpc>
                          <a:spcPct val="107000"/>
                        </a:lnSpc>
                        <a:spcAft>
                          <a:spcPts val="0"/>
                        </a:spcAft>
                      </a:pPr>
                      <a:r>
                        <a:rPr lang="en-US" sz="1600" b="1" dirty="0">
                          <a:effectLst/>
                        </a:rPr>
                        <a:t>Welcome coffee </a:t>
                      </a:r>
                      <a:r>
                        <a:rPr lang="en-US" sz="1600" b="0" kern="1200" baseline="0" dirty="0">
                          <a:solidFill>
                            <a:schemeClr val="dk1"/>
                          </a:solidFill>
                          <a:effectLst/>
                          <a:latin typeface="+mn-lt"/>
                          <a:ea typeface="+mn-ea"/>
                          <a:cs typeface="+mn-cs"/>
                        </a:rPr>
                        <a:t>– sponsored by Accellera</a:t>
                      </a:r>
                    </a:p>
                  </a:txBody>
                  <a:tcPr marL="58293" marR="58293" marT="53975" marB="53975" anchor="ctr">
                    <a:solidFill>
                      <a:schemeClr val="accent3">
                        <a:lumMod val="40000"/>
                        <a:lumOff val="60000"/>
                      </a:schemeClr>
                    </a:solidFill>
                  </a:tcPr>
                </a:tc>
                <a:extLst>
                  <a:ext uri="{0D108BD9-81ED-4DB2-BD59-A6C34878D82A}">
                    <a16:rowId xmlns:a16="http://schemas.microsoft.com/office/drawing/2014/main" val="10000"/>
                  </a:ext>
                </a:extLst>
              </a:tr>
              <a:tr h="480217">
                <a:tc>
                  <a:txBody>
                    <a:bodyPr/>
                    <a:lstStyle/>
                    <a:p>
                      <a:pPr algn="r">
                        <a:lnSpc>
                          <a:spcPct val="107000"/>
                        </a:lnSpc>
                        <a:spcAft>
                          <a:spcPts val="0"/>
                        </a:spcAft>
                      </a:pPr>
                      <a:r>
                        <a:rPr lang="de-DE" sz="1400" dirty="0">
                          <a:effectLst/>
                        </a:rPr>
                        <a:t>10:00 </a:t>
                      </a:r>
                      <a:r>
                        <a:rPr lang="en-US" sz="1400" dirty="0">
                          <a:effectLst/>
                        </a:rPr>
                        <a:t>– </a:t>
                      </a:r>
                      <a:r>
                        <a:rPr lang="de-DE" sz="1400" dirty="0">
                          <a:effectLst/>
                        </a:rPr>
                        <a:t>10:15</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8293" marR="58293" marT="53975" marB="53975" anchor="ctr">
                    <a:solidFill>
                      <a:schemeClr val="accent1">
                        <a:lumMod val="20000"/>
                        <a:lumOff val="80000"/>
                      </a:schemeClr>
                    </a:solidFill>
                  </a:tcPr>
                </a:tc>
                <a:tc>
                  <a:txBody>
                    <a:bodyPr/>
                    <a:lstStyle/>
                    <a:p>
                      <a:pPr>
                        <a:lnSpc>
                          <a:spcPct val="107000"/>
                        </a:lnSpc>
                        <a:spcAft>
                          <a:spcPts val="0"/>
                        </a:spcAft>
                      </a:pPr>
                      <a:r>
                        <a:rPr lang="en-US" sz="1600" dirty="0">
                          <a:effectLst/>
                        </a:rPr>
                        <a:t>Introduction</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8293" marR="58293" marT="53975" marB="53975" anchor="ctr">
                    <a:solidFill>
                      <a:schemeClr val="accent1">
                        <a:lumMod val="20000"/>
                        <a:lumOff val="80000"/>
                      </a:schemeClr>
                    </a:solidFill>
                  </a:tcPr>
                </a:tc>
                <a:extLst>
                  <a:ext uri="{0D108BD9-81ED-4DB2-BD59-A6C34878D82A}">
                    <a16:rowId xmlns:a16="http://schemas.microsoft.com/office/drawing/2014/main" val="10001"/>
                  </a:ext>
                </a:extLst>
              </a:tr>
              <a:tr h="579434">
                <a:tc>
                  <a:txBody>
                    <a:bodyPr/>
                    <a:lstStyle/>
                    <a:p>
                      <a:pPr algn="r">
                        <a:lnSpc>
                          <a:spcPct val="107000"/>
                        </a:lnSpc>
                        <a:spcAft>
                          <a:spcPts val="0"/>
                        </a:spcAft>
                      </a:pPr>
                      <a:r>
                        <a:rPr lang="de-DE" sz="1400" dirty="0">
                          <a:effectLst/>
                        </a:rPr>
                        <a:t>10:15 </a:t>
                      </a:r>
                      <a:r>
                        <a:rPr lang="en-US" sz="1400" dirty="0">
                          <a:effectLst/>
                        </a:rPr>
                        <a:t>– </a:t>
                      </a:r>
                      <a:r>
                        <a:rPr lang="de-DE" sz="1400" dirty="0">
                          <a:effectLst/>
                        </a:rPr>
                        <a:t>10:45</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8293" marR="58293" marT="53975" marB="53975" anchor="ctr">
                    <a:solidFill>
                      <a:schemeClr val="accent1">
                        <a:lumMod val="20000"/>
                        <a:lumOff val="80000"/>
                      </a:schemeClr>
                    </a:solidFill>
                  </a:tcPr>
                </a:tc>
                <a:tc>
                  <a:txBody>
                    <a:bodyPr/>
                    <a:lstStyle/>
                    <a:p>
                      <a:pPr marL="0" lvl="0" indent="0">
                        <a:lnSpc>
                          <a:spcPct val="107000"/>
                        </a:lnSpc>
                        <a:spcAft>
                          <a:spcPts val="600"/>
                        </a:spcAft>
                        <a:buFont typeface="Arial" panose="020B0604020202020204" pitchFamily="34" charset="0"/>
                        <a:buNone/>
                      </a:pPr>
                      <a:r>
                        <a:rPr lang="en-US" sz="1600" b="1" i="0" dirty="0">
                          <a:effectLst/>
                        </a:rPr>
                        <a:t>Brief </a:t>
                      </a:r>
                      <a:r>
                        <a:rPr lang="en-US" sz="1600" b="1" i="0" dirty="0" err="1">
                          <a:effectLst/>
                        </a:rPr>
                        <a:t>SystemC</a:t>
                      </a:r>
                      <a:r>
                        <a:rPr lang="en-US" sz="1600" b="1" i="0" dirty="0">
                          <a:effectLst/>
                        </a:rPr>
                        <a:t> Working Groups standardization update</a:t>
                      </a:r>
                    </a:p>
                  </a:txBody>
                  <a:tcPr marL="58293" marR="58293" marT="53975" marB="53975" anchor="ctr">
                    <a:solidFill>
                      <a:schemeClr val="accent1">
                        <a:lumMod val="20000"/>
                        <a:lumOff val="80000"/>
                      </a:schemeClr>
                    </a:solidFill>
                  </a:tcPr>
                </a:tc>
                <a:extLst>
                  <a:ext uri="{0D108BD9-81ED-4DB2-BD59-A6C34878D82A}">
                    <a16:rowId xmlns:a16="http://schemas.microsoft.com/office/drawing/2014/main" val="10002"/>
                  </a:ext>
                </a:extLst>
              </a:tr>
              <a:tr h="251152">
                <a:tc>
                  <a:txBody>
                    <a:bodyPr/>
                    <a:lstStyle/>
                    <a:p>
                      <a:pPr algn="r">
                        <a:lnSpc>
                          <a:spcPct val="107000"/>
                        </a:lnSpc>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10:45 – 11:15</a:t>
                      </a:r>
                    </a:p>
                  </a:txBody>
                  <a:tcPr marL="58293" marR="58293" marT="53975" marB="53975" anchor="ctr">
                    <a:solidFill>
                      <a:schemeClr val="accent1">
                        <a:lumMod val="20000"/>
                        <a:lumOff val="80000"/>
                      </a:schemeClr>
                    </a:solidFill>
                  </a:tcPr>
                </a:tc>
                <a:tc>
                  <a:txBody>
                    <a:bodyPr/>
                    <a:lstStyle/>
                    <a:p>
                      <a:pPr marL="0" marR="0" lvl="0" indent="0" algn="l" defTabSz="914400" rtl="0" eaLnBrk="1" fontAlgn="auto" latinLnBrk="0" hangingPunct="1">
                        <a:lnSpc>
                          <a:spcPct val="107000"/>
                        </a:lnSpc>
                        <a:spcBef>
                          <a:spcPts val="0"/>
                        </a:spcBef>
                        <a:spcAft>
                          <a:spcPts val="600"/>
                        </a:spcAft>
                        <a:buClrTx/>
                        <a:buSzTx/>
                        <a:buFont typeface="Arial" panose="020B0604020202020204" pitchFamily="34" charset="0"/>
                        <a:buNone/>
                        <a:tabLst/>
                        <a:defRPr/>
                      </a:pPr>
                      <a:r>
                        <a:rPr lang="en-US" sz="1600" b="1" dirty="0">
                          <a:effectLst/>
                        </a:rPr>
                        <a:t>#1: SystemC AMS update</a:t>
                      </a:r>
                      <a:br>
                        <a:rPr lang="en-US" sz="1600" b="1" dirty="0">
                          <a:effectLst/>
                        </a:rPr>
                      </a:br>
                      <a:r>
                        <a:rPr lang="de-DE" sz="1600" i="1" dirty="0"/>
                        <a:t>Karsten Einwich, COSEDA Technologies GmbH</a:t>
                      </a:r>
                      <a:endParaRPr lang="en-US" sz="1600" i="1" dirty="0">
                        <a:effectLst/>
                      </a:endParaRPr>
                    </a:p>
                  </a:txBody>
                  <a:tcPr marL="58293" marR="58293" marT="53975" marB="53975" anchor="ctr">
                    <a:solidFill>
                      <a:schemeClr val="accent1">
                        <a:lumMod val="20000"/>
                        <a:lumOff val="80000"/>
                      </a:schemeClr>
                    </a:solidFill>
                  </a:tcPr>
                </a:tc>
                <a:extLst>
                  <a:ext uri="{0D108BD9-81ED-4DB2-BD59-A6C34878D82A}">
                    <a16:rowId xmlns:a16="http://schemas.microsoft.com/office/drawing/2014/main" val="3583697543"/>
                  </a:ext>
                </a:extLst>
              </a:tr>
              <a:tr h="586800">
                <a:tc>
                  <a:txBody>
                    <a:bodyPr/>
                    <a:lstStyle/>
                    <a:p>
                      <a:pPr algn="r">
                        <a:lnSpc>
                          <a:spcPct val="107000"/>
                        </a:lnSpc>
                        <a:spcAft>
                          <a:spcPts val="0"/>
                        </a:spcAft>
                      </a:pPr>
                      <a:r>
                        <a:rPr lang="en-US" sz="1400" dirty="0">
                          <a:effectLst/>
                        </a:rPr>
                        <a:t>11:15 – 11:45</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8293" marR="58293" marT="53975" marB="53975" anchor="ctr">
                    <a:solidFill>
                      <a:schemeClr val="accent3">
                        <a:lumMod val="40000"/>
                        <a:lumOff val="60000"/>
                      </a:schemeClr>
                    </a:solidFill>
                  </a:tcPr>
                </a:tc>
                <a:tc>
                  <a:txBody>
                    <a:bodyPr/>
                    <a:lstStyle/>
                    <a:p>
                      <a:pPr>
                        <a:lnSpc>
                          <a:spcPct val="107000"/>
                        </a:lnSpc>
                        <a:spcAft>
                          <a:spcPts val="0"/>
                        </a:spcAft>
                      </a:pPr>
                      <a:r>
                        <a:rPr lang="en-US" sz="1600" b="1" dirty="0">
                          <a:effectLst/>
                        </a:rPr>
                        <a:t>Coffee break</a:t>
                      </a:r>
                      <a:r>
                        <a:rPr lang="en-US" sz="1600" b="1" baseline="0" dirty="0">
                          <a:effectLst/>
                        </a:rPr>
                        <a:t> </a:t>
                      </a:r>
                      <a:r>
                        <a:rPr lang="en-US" sz="1600" baseline="0" dirty="0">
                          <a:effectLst/>
                        </a:rPr>
                        <a:t>– sponsored by Accellera</a:t>
                      </a:r>
                    </a:p>
                  </a:txBody>
                  <a:tcPr marL="58293" marR="58293" marT="53975" marB="53975" anchor="ctr">
                    <a:solidFill>
                      <a:schemeClr val="accent3">
                        <a:lumMod val="40000"/>
                        <a:lumOff val="60000"/>
                      </a:schemeClr>
                    </a:solidFill>
                  </a:tcPr>
                </a:tc>
                <a:extLst>
                  <a:ext uri="{0D108BD9-81ED-4DB2-BD59-A6C34878D82A}">
                    <a16:rowId xmlns:a16="http://schemas.microsoft.com/office/drawing/2014/main" val="10003"/>
                  </a:ext>
                </a:extLst>
              </a:tr>
              <a:tr h="586800">
                <a:tc>
                  <a:txBody>
                    <a:bodyPr/>
                    <a:lstStyle/>
                    <a:p>
                      <a:pPr algn="r">
                        <a:lnSpc>
                          <a:spcPct val="107000"/>
                        </a:lnSpc>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11:45 – 12:45</a:t>
                      </a:r>
                    </a:p>
                  </a:txBody>
                  <a:tcPr marL="58293" marR="58293" marT="53975" marB="53975" anchor="ctr">
                    <a:solidFill>
                      <a:schemeClr val="tx2">
                        <a:lumMod val="20000"/>
                        <a:lumOff val="80000"/>
                        <a:alpha val="55000"/>
                      </a:schemeClr>
                    </a:solidFill>
                  </a:tcPr>
                </a:tc>
                <a:tc>
                  <a:txBody>
                    <a:bodyPr/>
                    <a:lstStyle/>
                    <a:p>
                      <a:pPr>
                        <a:lnSpc>
                          <a:spcPct val="107000"/>
                        </a:lnSpc>
                        <a:spcAft>
                          <a:spcPts val="0"/>
                        </a:spcAft>
                      </a:pPr>
                      <a:r>
                        <a:rPr lang="en-US" sz="1600" b="1" baseline="0" dirty="0">
                          <a:effectLst/>
                        </a:rPr>
                        <a:t>#2: </a:t>
                      </a:r>
                      <a:r>
                        <a:rPr lang="en-US" sz="1600" b="1" baseline="0" dirty="0" err="1">
                          <a:effectLst/>
                        </a:rPr>
                        <a:t>SystemC</a:t>
                      </a:r>
                      <a:r>
                        <a:rPr lang="en-US" sz="1600" b="1" baseline="0" dirty="0">
                          <a:effectLst/>
                        </a:rPr>
                        <a:t> multi-language requirements</a:t>
                      </a:r>
                    </a:p>
                    <a:p>
                      <a:pPr>
                        <a:lnSpc>
                          <a:spcPct val="107000"/>
                        </a:lnSpc>
                        <a:spcAft>
                          <a:spcPts val="0"/>
                        </a:spcAft>
                      </a:pPr>
                      <a:r>
                        <a:rPr lang="en-US" sz="1600" i="1" dirty="0"/>
                        <a:t>Martin Barnasconi, NXP; </a:t>
                      </a:r>
                      <a:r>
                        <a:rPr lang="en-US" sz="1600" i="1" dirty="0" err="1"/>
                        <a:t>Faris</a:t>
                      </a:r>
                      <a:r>
                        <a:rPr lang="en-US" sz="1600" i="1" dirty="0"/>
                        <a:t> </a:t>
                      </a:r>
                      <a:r>
                        <a:rPr lang="en-US" sz="1600" i="1" dirty="0" err="1"/>
                        <a:t>Khundakjie</a:t>
                      </a:r>
                      <a:r>
                        <a:rPr lang="en-US" sz="1600" i="1" dirty="0"/>
                        <a:t>, Intel; Alex </a:t>
                      </a:r>
                      <a:r>
                        <a:rPr lang="en-US" sz="1600" i="1" dirty="0" err="1"/>
                        <a:t>Chudnovsky</a:t>
                      </a:r>
                      <a:r>
                        <a:rPr lang="en-US" sz="1600" i="1" dirty="0"/>
                        <a:t>; Vitaly </a:t>
                      </a:r>
                      <a:r>
                        <a:rPr lang="en-US" sz="1600" i="1" dirty="0" err="1"/>
                        <a:t>Yankelevich</a:t>
                      </a:r>
                      <a:r>
                        <a:rPr lang="en-US" sz="1600" i="1" dirty="0"/>
                        <a:t>, Cadence; Warren Stapleton; Bryan </a:t>
                      </a:r>
                      <a:r>
                        <a:rPr lang="en-US" sz="1600" i="1" dirty="0" err="1"/>
                        <a:t>Sniderman</a:t>
                      </a:r>
                      <a:r>
                        <a:rPr lang="en-US" sz="1600" i="1" dirty="0"/>
                        <a:t>, AMD</a:t>
                      </a:r>
                      <a:endParaRPr lang="en-US" sz="1600" b="1" baseline="0" dirty="0">
                        <a:effectLst/>
                      </a:endParaRPr>
                    </a:p>
                  </a:txBody>
                  <a:tcPr marL="58293" marR="58293" marT="53975" marB="53975" anchor="ctr">
                    <a:solidFill>
                      <a:schemeClr val="tx2">
                        <a:lumMod val="20000"/>
                        <a:lumOff val="80000"/>
                        <a:alpha val="55000"/>
                      </a:schemeClr>
                    </a:solidFill>
                  </a:tcPr>
                </a:tc>
                <a:extLst>
                  <a:ext uri="{0D108BD9-81ED-4DB2-BD59-A6C34878D82A}">
                    <a16:rowId xmlns:a16="http://schemas.microsoft.com/office/drawing/2014/main" val="3830059730"/>
                  </a:ext>
                </a:extLst>
              </a:tr>
              <a:tr h="586800">
                <a:tc>
                  <a:txBody>
                    <a:bodyPr/>
                    <a:lstStyle/>
                    <a:p>
                      <a:pPr algn="r">
                        <a:lnSpc>
                          <a:spcPct val="107000"/>
                        </a:lnSpc>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12:45 – 14:00</a:t>
                      </a:r>
                    </a:p>
                  </a:txBody>
                  <a:tcPr marL="58293" marR="58293" marT="53975" marB="53975" anchor="ctr">
                    <a:solidFill>
                      <a:schemeClr val="accent3">
                        <a:lumMod val="40000"/>
                        <a:lumOff val="60000"/>
                      </a:schemeClr>
                    </a:solidFill>
                  </a:tcPr>
                </a:tc>
                <a:tc>
                  <a:txBody>
                    <a:bodyPr/>
                    <a:lstStyle/>
                    <a:p>
                      <a:pPr>
                        <a:lnSpc>
                          <a:spcPct val="107000"/>
                        </a:lnSpc>
                        <a:spcAft>
                          <a:spcPts val="0"/>
                        </a:spcAft>
                      </a:pPr>
                      <a:r>
                        <a:rPr lang="en-US" sz="1600" b="1" baseline="0" dirty="0">
                          <a:effectLst/>
                        </a:rPr>
                        <a:t>Lunch break </a:t>
                      </a:r>
                      <a:r>
                        <a:rPr lang="en-US" sz="1600" b="0" baseline="0" dirty="0">
                          <a:effectLst/>
                        </a:rPr>
                        <a:t>– courtesy of </a:t>
                      </a:r>
                      <a:r>
                        <a:rPr lang="en-US" sz="1600" b="0" baseline="0" dirty="0" err="1">
                          <a:effectLst/>
                        </a:rPr>
                        <a:t>Accellera</a:t>
                      </a:r>
                      <a:r>
                        <a:rPr lang="en-US" sz="1600" b="0" baseline="0" dirty="0">
                          <a:effectLst/>
                        </a:rPr>
                        <a:t>, Cadence, Mentor a Siemens Business, and Synopsys</a:t>
                      </a:r>
                    </a:p>
                  </a:txBody>
                  <a:tcPr marL="58293" marR="58293" marT="53975" marB="53975" anchor="ctr">
                    <a:solidFill>
                      <a:schemeClr val="accent3">
                        <a:lumMod val="40000"/>
                        <a:lumOff val="60000"/>
                      </a:schemeClr>
                    </a:solidFill>
                  </a:tcPr>
                </a:tc>
                <a:extLst>
                  <a:ext uri="{0D108BD9-81ED-4DB2-BD59-A6C34878D82A}">
                    <a16:rowId xmlns:a16="http://schemas.microsoft.com/office/drawing/2014/main" val="610694211"/>
                  </a:ext>
                </a:extLst>
              </a:tr>
            </a:tbl>
          </a:graphicData>
        </a:graphic>
      </p:graphicFrame>
    </p:spTree>
    <p:extLst>
      <p:ext uri="{BB962C8B-B14F-4D97-AF65-F5344CB8AC3E}">
        <p14:creationId xmlns:p14="http://schemas.microsoft.com/office/powerpoint/2010/main" val="11949290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38A05D57-E1A1-4001-BBF4-224241A5F1F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1828800"/>
            <a:ext cx="7038975" cy="1962150"/>
          </a:xfrm>
          <a:prstGeom prst="rect">
            <a:avLst/>
          </a:prstGeom>
        </p:spPr>
      </p:pic>
      <p:sp>
        <p:nvSpPr>
          <p:cNvPr id="2" name="Title 1"/>
          <p:cNvSpPr>
            <a:spLocks noGrp="1"/>
          </p:cNvSpPr>
          <p:nvPr>
            <p:ph type="title"/>
          </p:nvPr>
        </p:nvSpPr>
        <p:spPr>
          <a:xfrm>
            <a:off x="457200" y="274638"/>
            <a:ext cx="8229600" cy="639761"/>
          </a:xfrm>
        </p:spPr>
        <p:txBody>
          <a:bodyPr>
            <a:normAutofit/>
          </a:bodyPr>
          <a:lstStyle/>
          <a:p>
            <a:pPr lvl="1"/>
            <a:r>
              <a:rPr lang="en-US" sz="3000" dirty="0">
                <a:latin typeface="+mj-lt"/>
              </a:rPr>
              <a:t>WARM WELCOME to 3</a:t>
            </a:r>
            <a:r>
              <a:rPr lang="en-US" sz="3000" baseline="30000" dirty="0">
                <a:latin typeface="+mj-lt"/>
              </a:rPr>
              <a:t>nd</a:t>
            </a:r>
            <a:r>
              <a:rPr lang="en-US" sz="3000" dirty="0">
                <a:latin typeface="+mj-lt"/>
              </a:rPr>
              <a:t> SystemC Evolution Day!</a:t>
            </a:r>
          </a:p>
        </p:txBody>
      </p:sp>
      <p:sp>
        <p:nvSpPr>
          <p:cNvPr id="3" name="Content Placeholder 2"/>
          <p:cNvSpPr>
            <a:spLocks noGrp="1"/>
          </p:cNvSpPr>
          <p:nvPr>
            <p:ph idx="1"/>
          </p:nvPr>
        </p:nvSpPr>
        <p:spPr>
          <a:xfrm>
            <a:off x="457200" y="1066800"/>
            <a:ext cx="8229600" cy="4876801"/>
          </a:xfrm>
        </p:spPr>
        <p:txBody>
          <a:bodyPr>
            <a:normAutofit/>
          </a:bodyPr>
          <a:lstStyle/>
          <a:p>
            <a:r>
              <a:rPr lang="en-US" sz="2400" b="1" dirty="0"/>
              <a:t>Review: </a:t>
            </a:r>
            <a:r>
              <a:rPr lang="en-US" sz="2400" dirty="0"/>
              <a:t>SystemC Evolution Day 2017</a:t>
            </a:r>
          </a:p>
          <a:p>
            <a:pPr lvl="1"/>
            <a:r>
              <a:rPr lang="en-US" sz="2000" dirty="0"/>
              <a:t>Successful event last year hosted at TU Munich</a:t>
            </a:r>
          </a:p>
          <a:p>
            <a:endParaRPr lang="en-US" sz="2400" b="1" dirty="0"/>
          </a:p>
          <a:p>
            <a:endParaRPr lang="en-US" sz="2400" b="1" dirty="0"/>
          </a:p>
          <a:p>
            <a:endParaRPr lang="en-US" sz="2400" b="1" dirty="0"/>
          </a:p>
          <a:p>
            <a:endParaRPr lang="en-US" sz="2400" b="1" dirty="0"/>
          </a:p>
          <a:p>
            <a:r>
              <a:rPr lang="en-US" sz="2400" b="1" dirty="0"/>
              <a:t>Today</a:t>
            </a:r>
          </a:p>
          <a:p>
            <a:pPr lvl="1"/>
            <a:r>
              <a:rPr lang="en-US" sz="2000" dirty="0"/>
              <a:t>Third edition, first time collocated with </a:t>
            </a:r>
            <a:r>
              <a:rPr lang="en-US" sz="2000" dirty="0" err="1"/>
              <a:t>DVCon</a:t>
            </a:r>
            <a:endParaRPr lang="en-US" sz="2000" dirty="0"/>
          </a:p>
          <a:p>
            <a:pPr lvl="2"/>
            <a:r>
              <a:rPr lang="de-DE" sz="1800"/>
              <a:t>78 </a:t>
            </a:r>
            <a:r>
              <a:rPr lang="de-DE" sz="1800" dirty="0"/>
              <a:t>registrations</a:t>
            </a:r>
          </a:p>
          <a:p>
            <a:pPr lvl="2"/>
            <a:r>
              <a:rPr lang="de-DE" sz="1800" dirty="0"/>
              <a:t>30 companies, 2 universities</a:t>
            </a:r>
            <a:endParaRPr lang="en-US" sz="1800" dirty="0"/>
          </a:p>
          <a:p>
            <a:pPr lvl="1"/>
            <a:r>
              <a:rPr lang="en-US" sz="2000" dirty="0"/>
              <a:t>Let‘s have good discussions and insights for</a:t>
            </a:r>
            <a:br>
              <a:rPr lang="en-US" sz="2000" dirty="0"/>
            </a:br>
            <a:r>
              <a:rPr lang="en-US" sz="2000" dirty="0"/>
              <a:t>further evolving </a:t>
            </a:r>
            <a:r>
              <a:rPr lang="en-US" sz="2000" dirty="0" err="1"/>
              <a:t>SystemC</a:t>
            </a:r>
            <a:r>
              <a:rPr lang="en-US" sz="2000" dirty="0"/>
              <a:t>!</a:t>
            </a:r>
          </a:p>
          <a:p>
            <a:pPr lvl="1"/>
            <a:endParaRPr lang="en-US" dirty="0"/>
          </a:p>
          <a:p>
            <a:pPr lvl="1"/>
            <a:endParaRPr lang="en-US" dirty="0"/>
          </a:p>
          <a:p>
            <a:pPr lvl="1"/>
            <a:endParaRPr lang="en-US" dirty="0"/>
          </a:p>
          <a:p>
            <a:endParaRPr lang="en-US" dirty="0"/>
          </a:p>
          <a:p>
            <a:endParaRPr lang="en-US" dirty="0"/>
          </a:p>
          <a:p>
            <a:pPr lvl="1"/>
            <a:endParaRPr lang="en-US" dirty="0"/>
          </a:p>
        </p:txBody>
      </p:sp>
      <p:sp>
        <p:nvSpPr>
          <p:cNvPr id="4" name="Footer Placeholder 3"/>
          <p:cNvSpPr>
            <a:spLocks noGrp="1"/>
          </p:cNvSpPr>
          <p:nvPr>
            <p:ph type="ftr" sz="quarter" idx="11"/>
          </p:nvPr>
        </p:nvSpPr>
        <p:spPr/>
        <p:txBody>
          <a:bodyPr/>
          <a:lstStyle/>
          <a:p>
            <a:r>
              <a:rPr lang="en-US" dirty="0"/>
              <a:t>© Accellera Systems Initiative</a:t>
            </a:r>
          </a:p>
        </p:txBody>
      </p:sp>
      <p:sp>
        <p:nvSpPr>
          <p:cNvPr id="5" name="Slide Number Placeholder 4"/>
          <p:cNvSpPr>
            <a:spLocks noGrp="1"/>
          </p:cNvSpPr>
          <p:nvPr>
            <p:ph type="sldNum" sz="quarter" idx="12"/>
          </p:nvPr>
        </p:nvSpPr>
        <p:spPr/>
        <p:txBody>
          <a:bodyPr/>
          <a:lstStyle/>
          <a:p>
            <a:fld id="{8B820FFD-5868-4678-ACC2-C353669912D5}" type="slidenum">
              <a:rPr lang="en-US" smtClean="0"/>
              <a:pPr/>
              <a:t>2</a:t>
            </a:fld>
            <a:endParaRPr lang="en-US" dirty="0"/>
          </a:p>
        </p:txBody>
      </p:sp>
    </p:spTree>
    <p:extLst>
      <p:ext uri="{BB962C8B-B14F-4D97-AF65-F5344CB8AC3E}">
        <p14:creationId xmlns:p14="http://schemas.microsoft.com/office/powerpoint/2010/main" val="3145663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Welcome @ Holiday Inn</a:t>
            </a:r>
          </a:p>
        </p:txBody>
      </p:sp>
      <p:sp>
        <p:nvSpPr>
          <p:cNvPr id="3" name="Content Placeholder 2"/>
          <p:cNvSpPr>
            <a:spLocks noGrp="1"/>
          </p:cNvSpPr>
          <p:nvPr>
            <p:ph idx="1"/>
          </p:nvPr>
        </p:nvSpPr>
        <p:spPr>
          <a:xfrm>
            <a:off x="304800" y="1219200"/>
            <a:ext cx="4577839" cy="5181600"/>
          </a:xfrm>
        </p:spPr>
        <p:txBody>
          <a:bodyPr>
            <a:normAutofit/>
          </a:bodyPr>
          <a:lstStyle/>
          <a:p>
            <a:pPr marL="0" indent="0" fontAlgn="auto">
              <a:lnSpc>
                <a:spcPct val="150000"/>
              </a:lnSpc>
              <a:spcAft>
                <a:spcPts val="0"/>
              </a:spcAft>
              <a:buNone/>
            </a:pPr>
            <a:endParaRPr lang="de-DE" sz="1600" dirty="0">
              <a:latin typeface="TUM Neue Helvetica 55 Regular" panose="020B0604020202020204" pitchFamily="34" charset="0"/>
            </a:endParaRPr>
          </a:p>
          <a:p>
            <a:endParaRPr lang="de-DE" sz="1800" dirty="0"/>
          </a:p>
        </p:txBody>
      </p:sp>
      <p:sp>
        <p:nvSpPr>
          <p:cNvPr id="4" name="Footer Placeholder 3"/>
          <p:cNvSpPr>
            <a:spLocks noGrp="1"/>
          </p:cNvSpPr>
          <p:nvPr>
            <p:ph type="ftr" sz="quarter" idx="11"/>
          </p:nvPr>
        </p:nvSpPr>
        <p:spPr/>
        <p:txBody>
          <a:bodyPr/>
          <a:lstStyle/>
          <a:p>
            <a:r>
              <a:rPr lang="en-US">
                <a:solidFill>
                  <a:prstClr val="black">
                    <a:tint val="75000"/>
                  </a:prstClr>
                </a:solidFill>
              </a:rPr>
              <a:t>© Accellera Systems Initiative</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8B820FFD-5868-4678-ACC2-C353669912D5}" type="slidenum">
              <a:rPr lang="en-US" smtClean="0">
                <a:solidFill>
                  <a:prstClr val="black">
                    <a:tint val="75000"/>
                  </a:prstClr>
                </a:solidFill>
              </a:rPr>
              <a:pPr/>
              <a:t>3</a:t>
            </a:fld>
            <a:endParaRPr lang="en-US">
              <a:solidFill>
                <a:prstClr val="black">
                  <a:tint val="75000"/>
                </a:prstClr>
              </a:solidFill>
            </a:endParaRPr>
          </a:p>
        </p:txBody>
      </p:sp>
      <p:pic>
        <p:nvPicPr>
          <p:cNvPr id="7" name="Picture 6">
            <a:extLst>
              <a:ext uri="{FF2B5EF4-FFF2-40B4-BE49-F238E27FC236}">
                <a16:creationId xmlns:a16="http://schemas.microsoft.com/office/drawing/2014/main" id="{2D56C0C4-0C0D-48BD-B1A4-8E424DD50B5E}"/>
              </a:ext>
            </a:extLst>
          </p:cNvPr>
          <p:cNvPicPr>
            <a:picLocks noChangeAspect="1"/>
          </p:cNvPicPr>
          <p:nvPr/>
        </p:nvPicPr>
        <p:blipFill rotWithShape="1">
          <a:blip r:embed="rId2"/>
          <a:srcRect l="14167" t="28590" r="27500" b="4925"/>
          <a:stretch/>
        </p:blipFill>
        <p:spPr>
          <a:xfrm>
            <a:off x="1676400" y="1219200"/>
            <a:ext cx="5334000" cy="4495800"/>
          </a:xfrm>
          <a:prstGeom prst="rect">
            <a:avLst/>
          </a:prstGeom>
        </p:spPr>
      </p:pic>
      <p:sp>
        <p:nvSpPr>
          <p:cNvPr id="8" name="TextBox 7">
            <a:extLst>
              <a:ext uri="{FF2B5EF4-FFF2-40B4-BE49-F238E27FC236}">
                <a16:creationId xmlns:a16="http://schemas.microsoft.com/office/drawing/2014/main" id="{4F08EFCA-DDF2-4A55-8CDA-28EBEBF10A48}"/>
              </a:ext>
            </a:extLst>
          </p:cNvPr>
          <p:cNvSpPr txBox="1"/>
          <p:nvPr/>
        </p:nvSpPr>
        <p:spPr>
          <a:xfrm>
            <a:off x="1322861" y="5587482"/>
            <a:ext cx="6041077" cy="369332"/>
          </a:xfrm>
          <a:prstGeom prst="rect">
            <a:avLst/>
          </a:prstGeom>
          <a:noFill/>
        </p:spPr>
        <p:txBody>
          <a:bodyPr wrap="none" rtlCol="0">
            <a:spAutoFit/>
          </a:bodyPr>
          <a:lstStyle/>
          <a:p>
            <a:r>
              <a:rPr lang="en-US" dirty="0"/>
              <a:t>For good discussions – coffee and food is a must have ;-)</a:t>
            </a:r>
          </a:p>
        </p:txBody>
      </p:sp>
    </p:spTree>
    <p:extLst>
      <p:ext uri="{BB962C8B-B14F-4D97-AF65-F5344CB8AC3E}">
        <p14:creationId xmlns:p14="http://schemas.microsoft.com/office/powerpoint/2010/main" val="12945718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Event Sponsor</a:t>
            </a:r>
          </a:p>
        </p:txBody>
      </p:sp>
      <p:sp>
        <p:nvSpPr>
          <p:cNvPr id="4" name="Footer Placeholder 3"/>
          <p:cNvSpPr>
            <a:spLocks noGrp="1"/>
          </p:cNvSpPr>
          <p:nvPr>
            <p:ph type="ftr" sz="quarter" idx="11"/>
          </p:nvPr>
        </p:nvSpPr>
        <p:spPr/>
        <p:txBody>
          <a:bodyPr/>
          <a:lstStyle/>
          <a:p>
            <a:r>
              <a:rPr lang="en-US" dirty="0"/>
              <a:t>© Accellera Systems Initiative</a:t>
            </a:r>
          </a:p>
        </p:txBody>
      </p:sp>
      <p:sp>
        <p:nvSpPr>
          <p:cNvPr id="5" name="Slide Number Placeholder 4"/>
          <p:cNvSpPr>
            <a:spLocks noGrp="1"/>
          </p:cNvSpPr>
          <p:nvPr>
            <p:ph type="sldNum" sz="quarter" idx="12"/>
          </p:nvPr>
        </p:nvSpPr>
        <p:spPr/>
        <p:txBody>
          <a:bodyPr/>
          <a:lstStyle/>
          <a:p>
            <a:fld id="{8B820FFD-5868-4678-ACC2-C353669912D5}" type="slidenum">
              <a:rPr lang="en-US" smtClean="0"/>
              <a:pPr/>
              <a:t>4</a:t>
            </a:fld>
            <a:endParaRPr lang="en-US" dirty="0"/>
          </a:p>
        </p:txBody>
      </p:sp>
      <p:pic>
        <p:nvPicPr>
          <p:cNvPr id="7" name="Picture 6" descr="http://www.accellera.org">
            <a:hlinkClick r:id="rId2"/>
          </p:cNvPr>
          <p:cNvPicPr/>
          <p:nvPr/>
        </p:nvPicPr>
        <p:blipFill>
          <a:blip r:embed="rId3" cstate="print"/>
          <a:stretch>
            <a:fillRect/>
          </a:stretch>
        </p:blipFill>
        <p:spPr>
          <a:xfrm>
            <a:off x="2900329" y="3481595"/>
            <a:ext cx="3321167" cy="1877087"/>
          </a:xfrm>
          <a:prstGeom prst="rect">
            <a:avLst/>
          </a:prstGeom>
        </p:spPr>
      </p:pic>
      <p:grpSp>
        <p:nvGrpSpPr>
          <p:cNvPr id="8" name="Group 7"/>
          <p:cNvGrpSpPr/>
          <p:nvPr/>
        </p:nvGrpSpPr>
        <p:grpSpPr>
          <a:xfrm>
            <a:off x="1066800" y="1767411"/>
            <a:ext cx="6695481" cy="1113901"/>
            <a:chOff x="2008778" y="4655125"/>
            <a:chExt cx="6695481" cy="1113901"/>
          </a:xfrm>
        </p:grpSpPr>
        <p:pic>
          <p:nvPicPr>
            <p:cNvPr id="14" name="Picture 13" descr="http://www.synopsys.com">
              <a:hlinkClick r:id="rId4"/>
            </p:cNvPr>
            <p:cNvPicPr/>
            <p:nvPr/>
          </p:nvPicPr>
          <p:blipFill>
            <a:blip r:embed="rId5" cstate="print"/>
            <a:stretch>
              <a:fillRect/>
            </a:stretch>
          </p:blipFill>
          <p:spPr>
            <a:xfrm>
              <a:off x="7027936" y="4974775"/>
              <a:ext cx="1676323" cy="389234"/>
            </a:xfrm>
            <a:prstGeom prst="rect">
              <a:avLst/>
            </a:prstGeom>
          </p:spPr>
        </p:pic>
        <p:pic>
          <p:nvPicPr>
            <p:cNvPr id="15" name="Picture 14" descr="http://www.cadence.com">
              <a:hlinkClick r:id="rId6"/>
            </p:cNvPr>
            <p:cNvPicPr/>
            <p:nvPr/>
          </p:nvPicPr>
          <p:blipFill>
            <a:blip r:embed="rId7" cstate="print"/>
            <a:stretch>
              <a:fillRect/>
            </a:stretch>
          </p:blipFill>
          <p:spPr>
            <a:xfrm>
              <a:off x="2008778" y="4942066"/>
              <a:ext cx="1969067" cy="383510"/>
            </a:xfrm>
            <a:prstGeom prst="rect">
              <a:avLst/>
            </a:prstGeom>
          </p:spPr>
        </p:pic>
        <p:pic>
          <p:nvPicPr>
            <p:cNvPr id="6" name="Picture 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628340" y="4655125"/>
              <a:ext cx="1749102" cy="1113901"/>
            </a:xfrm>
            <a:prstGeom prst="rect">
              <a:avLst/>
            </a:prstGeom>
          </p:spPr>
        </p:pic>
      </p:grpSp>
    </p:spTree>
    <p:extLst>
      <p:ext uri="{BB962C8B-B14F-4D97-AF65-F5344CB8AC3E}">
        <p14:creationId xmlns:p14="http://schemas.microsoft.com/office/powerpoint/2010/main" val="33378186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Special Thanks</a:t>
            </a:r>
            <a:r>
              <a:rPr lang="de-DE" b="1" dirty="0">
                <a:solidFill>
                  <a:schemeClr val="bg1">
                    <a:lumMod val="65000"/>
                  </a:schemeClr>
                </a:solidFill>
              </a:rPr>
              <a:t>*</a:t>
            </a:r>
            <a:endParaRPr lang="en-US" dirty="0"/>
          </a:p>
        </p:txBody>
      </p:sp>
      <p:sp>
        <p:nvSpPr>
          <p:cNvPr id="3" name="Content Placeholder 2"/>
          <p:cNvSpPr>
            <a:spLocks noGrp="1"/>
          </p:cNvSpPr>
          <p:nvPr>
            <p:ph idx="1"/>
          </p:nvPr>
        </p:nvSpPr>
        <p:spPr>
          <a:xfrm>
            <a:off x="457200" y="1447801"/>
            <a:ext cx="8229600" cy="4495800"/>
          </a:xfrm>
        </p:spPr>
        <p:txBody>
          <a:bodyPr>
            <a:normAutofit lnSpcReduction="10000"/>
          </a:bodyPr>
          <a:lstStyle/>
          <a:p>
            <a:r>
              <a:rPr lang="de-DE" sz="2400" b="1" dirty="0"/>
              <a:t>Organization Team</a:t>
            </a:r>
          </a:p>
          <a:p>
            <a:pPr lvl="1"/>
            <a:r>
              <a:rPr lang="en-US" sz="2000" dirty="0"/>
              <a:t>Andrew Stevens, Volkan </a:t>
            </a:r>
            <a:r>
              <a:rPr lang="en-US" sz="2000" dirty="0" err="1"/>
              <a:t>Esen</a:t>
            </a:r>
            <a:r>
              <a:rPr lang="de-DE" sz="2000" dirty="0"/>
              <a:t>, Infineon</a:t>
            </a:r>
          </a:p>
          <a:p>
            <a:pPr lvl="1"/>
            <a:r>
              <a:rPr lang="de-DE" sz="2000" dirty="0"/>
              <a:t>Oliver Bell, Philipp Hartmann, Intel</a:t>
            </a:r>
          </a:p>
          <a:p>
            <a:pPr lvl="1"/>
            <a:r>
              <a:rPr lang="de-DE" sz="2000" dirty="0"/>
              <a:t>Martin Barnasconi, Joachim Geishauser, NXP</a:t>
            </a:r>
          </a:p>
          <a:p>
            <a:r>
              <a:rPr lang="de-DE" sz="2400" b="1" dirty="0"/>
              <a:t>Logistics and Organization</a:t>
            </a:r>
          </a:p>
          <a:p>
            <a:pPr lvl="1"/>
            <a:r>
              <a:rPr lang="de-DE" sz="2000" dirty="0"/>
              <a:t>Lynn Bannister-Garibaldi, </a:t>
            </a:r>
            <a:r>
              <a:rPr lang="de-DE" sz="2000" dirty="0" err="1"/>
              <a:t>Accellera</a:t>
            </a:r>
            <a:r>
              <a:rPr lang="de-DE" sz="2000" dirty="0"/>
              <a:t> </a:t>
            </a:r>
          </a:p>
          <a:p>
            <a:r>
              <a:rPr lang="de-DE" sz="2400" b="1" dirty="0"/>
              <a:t>Moderators</a:t>
            </a:r>
            <a:endParaRPr lang="de-DE" sz="2400" b="1" dirty="0">
              <a:solidFill>
                <a:schemeClr val="bg1">
                  <a:lumMod val="65000"/>
                </a:schemeClr>
              </a:solidFill>
            </a:endParaRPr>
          </a:p>
          <a:p>
            <a:pPr lvl="1"/>
            <a:r>
              <a:rPr lang="de-DE" sz="2000" dirty="0"/>
              <a:t>Karsten Einwich, COSEDA Technologies GmbH</a:t>
            </a:r>
          </a:p>
          <a:p>
            <a:pPr lvl="1"/>
            <a:r>
              <a:rPr lang="en-US" sz="2000" dirty="0"/>
              <a:t>Martin Barnasconi, NXP</a:t>
            </a:r>
          </a:p>
          <a:p>
            <a:pPr lvl="1"/>
            <a:r>
              <a:rPr lang="en-US" sz="2000" dirty="0"/>
              <a:t>Dragos Dospinescu, AMIQ</a:t>
            </a:r>
          </a:p>
          <a:p>
            <a:pPr lvl="1"/>
            <a:r>
              <a:rPr lang="en-US" sz="2000" dirty="0"/>
              <a:t>Joachim Geishauser, NXP; Ingo Feldner, Robert Bosch</a:t>
            </a:r>
            <a:endParaRPr lang="de-DE" sz="2000" dirty="0"/>
          </a:p>
          <a:p>
            <a:pPr lvl="1">
              <a:lnSpc>
                <a:spcPct val="107000"/>
              </a:lnSpc>
              <a:spcAft>
                <a:spcPts val="600"/>
              </a:spcAft>
            </a:pPr>
            <a:r>
              <a:rPr lang="en-US" sz="2000" dirty="0"/>
              <a:t>Jakob </a:t>
            </a:r>
            <a:r>
              <a:rPr lang="en-US" sz="2000" dirty="0" err="1"/>
              <a:t>Engblom</a:t>
            </a:r>
            <a:r>
              <a:rPr lang="en-US" sz="2000" dirty="0"/>
              <a:t>, Intel</a:t>
            </a:r>
          </a:p>
          <a:p>
            <a:pPr lvl="1"/>
            <a:endParaRPr lang="en-US" dirty="0"/>
          </a:p>
        </p:txBody>
      </p:sp>
      <p:sp>
        <p:nvSpPr>
          <p:cNvPr id="4" name="Footer Placeholder 3"/>
          <p:cNvSpPr>
            <a:spLocks noGrp="1"/>
          </p:cNvSpPr>
          <p:nvPr>
            <p:ph type="ftr" sz="quarter" idx="11"/>
          </p:nvPr>
        </p:nvSpPr>
        <p:spPr/>
        <p:txBody>
          <a:bodyPr/>
          <a:lstStyle/>
          <a:p>
            <a:r>
              <a:rPr lang="en-US"/>
              <a:t>© Accellera Systems Initiative</a:t>
            </a:r>
            <a:endParaRPr lang="en-US" dirty="0"/>
          </a:p>
        </p:txBody>
      </p:sp>
      <p:sp>
        <p:nvSpPr>
          <p:cNvPr id="5" name="Slide Number Placeholder 4"/>
          <p:cNvSpPr>
            <a:spLocks noGrp="1"/>
          </p:cNvSpPr>
          <p:nvPr>
            <p:ph type="sldNum" sz="quarter" idx="12"/>
          </p:nvPr>
        </p:nvSpPr>
        <p:spPr/>
        <p:txBody>
          <a:bodyPr/>
          <a:lstStyle/>
          <a:p>
            <a:fld id="{8B820FFD-5868-4678-ACC2-C353669912D5}" type="slidenum">
              <a:rPr lang="en-US" smtClean="0"/>
              <a:pPr/>
              <a:t>5</a:t>
            </a:fld>
            <a:endParaRPr lang="en-US" dirty="0"/>
          </a:p>
        </p:txBody>
      </p:sp>
      <p:sp>
        <p:nvSpPr>
          <p:cNvPr id="6" name="TextBox 5"/>
          <p:cNvSpPr txBox="1"/>
          <p:nvPr/>
        </p:nvSpPr>
        <p:spPr>
          <a:xfrm>
            <a:off x="4876800" y="5811421"/>
            <a:ext cx="2400016" cy="338554"/>
          </a:xfrm>
          <a:prstGeom prst="rect">
            <a:avLst/>
          </a:prstGeom>
          <a:noFill/>
        </p:spPr>
        <p:txBody>
          <a:bodyPr wrap="none" rtlCol="0">
            <a:spAutoFit/>
          </a:bodyPr>
          <a:lstStyle/>
          <a:p>
            <a:r>
              <a:rPr lang="de-DE" sz="1600" dirty="0">
                <a:solidFill>
                  <a:schemeClr val="bg1">
                    <a:lumMod val="65000"/>
                  </a:schemeClr>
                </a:solidFill>
              </a:rPr>
              <a:t>* In order of appearance</a:t>
            </a:r>
            <a:endParaRPr lang="en-US" sz="1600" dirty="0">
              <a:solidFill>
                <a:schemeClr val="bg1">
                  <a:lumMod val="65000"/>
                </a:schemeClr>
              </a:solidFill>
            </a:endParaRPr>
          </a:p>
        </p:txBody>
      </p:sp>
    </p:spTree>
    <p:extLst>
      <p:ext uri="{BB962C8B-B14F-4D97-AF65-F5344CB8AC3E}">
        <p14:creationId xmlns:p14="http://schemas.microsoft.com/office/powerpoint/2010/main" val="24406855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a:t>Morning</a:t>
            </a:r>
            <a:r>
              <a:rPr lang="nl-NL" dirty="0"/>
              <a:t> program</a:t>
            </a:r>
            <a:endParaRPr lang="en-GB"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4288710411"/>
              </p:ext>
            </p:extLst>
          </p:nvPr>
        </p:nvGraphicFramePr>
        <p:xfrm>
          <a:off x="457200" y="1447800"/>
          <a:ext cx="8229600" cy="4348474"/>
        </p:xfrm>
        <a:graphic>
          <a:graphicData uri="http://schemas.openxmlformats.org/drawingml/2006/table">
            <a:tbl>
              <a:tblPr firstRow="1" firstCol="1" bandRow="1">
                <a:tableStyleId>{69CF1AB2-1976-4502-BF36-3FF5EA218861}</a:tableStyleId>
              </a:tblPr>
              <a:tblGrid>
                <a:gridCol w="1234440">
                  <a:extLst>
                    <a:ext uri="{9D8B030D-6E8A-4147-A177-3AD203B41FA5}">
                      <a16:colId xmlns:a16="http://schemas.microsoft.com/office/drawing/2014/main" val="20000"/>
                    </a:ext>
                  </a:extLst>
                </a:gridCol>
                <a:gridCol w="6995160">
                  <a:extLst>
                    <a:ext uri="{9D8B030D-6E8A-4147-A177-3AD203B41FA5}">
                      <a16:colId xmlns:a16="http://schemas.microsoft.com/office/drawing/2014/main" val="20001"/>
                    </a:ext>
                  </a:extLst>
                </a:gridCol>
              </a:tblGrid>
              <a:tr h="586583">
                <a:tc>
                  <a:txBody>
                    <a:bodyPr/>
                    <a:lstStyle/>
                    <a:p>
                      <a:pPr algn="r">
                        <a:lnSpc>
                          <a:spcPct val="107000"/>
                        </a:lnSpc>
                        <a:spcAft>
                          <a:spcPts val="0"/>
                        </a:spcAft>
                      </a:pPr>
                      <a:r>
                        <a:rPr lang="en-US" sz="1400" dirty="0">
                          <a:effectLst/>
                        </a:rPr>
                        <a:t>09:30 – 10:00</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8293" marR="58293" marT="53975" marB="53975" anchor="ctr">
                    <a:solidFill>
                      <a:schemeClr val="accent3">
                        <a:lumMod val="40000"/>
                        <a:lumOff val="60000"/>
                      </a:schemeClr>
                    </a:solidFill>
                  </a:tcPr>
                </a:tc>
                <a:tc>
                  <a:txBody>
                    <a:bodyPr/>
                    <a:lstStyle/>
                    <a:p>
                      <a:pPr>
                        <a:lnSpc>
                          <a:spcPct val="107000"/>
                        </a:lnSpc>
                        <a:spcAft>
                          <a:spcPts val="0"/>
                        </a:spcAft>
                      </a:pPr>
                      <a:r>
                        <a:rPr lang="en-US" sz="1600" b="1" dirty="0">
                          <a:effectLst/>
                        </a:rPr>
                        <a:t>Welcome coffee </a:t>
                      </a:r>
                      <a:r>
                        <a:rPr lang="en-US" sz="1600" b="0" kern="1200" baseline="0" dirty="0">
                          <a:solidFill>
                            <a:schemeClr val="dk1"/>
                          </a:solidFill>
                          <a:effectLst/>
                          <a:latin typeface="+mn-lt"/>
                          <a:ea typeface="+mn-ea"/>
                          <a:cs typeface="+mn-cs"/>
                        </a:rPr>
                        <a:t>– sponsored by Accellera</a:t>
                      </a:r>
                    </a:p>
                  </a:txBody>
                  <a:tcPr marL="58293" marR="58293" marT="53975" marB="53975" anchor="ctr">
                    <a:solidFill>
                      <a:schemeClr val="accent3">
                        <a:lumMod val="40000"/>
                        <a:lumOff val="60000"/>
                      </a:schemeClr>
                    </a:solidFill>
                  </a:tcPr>
                </a:tc>
                <a:extLst>
                  <a:ext uri="{0D108BD9-81ED-4DB2-BD59-A6C34878D82A}">
                    <a16:rowId xmlns:a16="http://schemas.microsoft.com/office/drawing/2014/main" val="10000"/>
                  </a:ext>
                </a:extLst>
              </a:tr>
              <a:tr h="480217">
                <a:tc>
                  <a:txBody>
                    <a:bodyPr/>
                    <a:lstStyle/>
                    <a:p>
                      <a:pPr algn="r">
                        <a:lnSpc>
                          <a:spcPct val="107000"/>
                        </a:lnSpc>
                        <a:spcAft>
                          <a:spcPts val="0"/>
                        </a:spcAft>
                      </a:pPr>
                      <a:r>
                        <a:rPr lang="de-DE" sz="1400" dirty="0">
                          <a:effectLst/>
                        </a:rPr>
                        <a:t>10:00 </a:t>
                      </a:r>
                      <a:r>
                        <a:rPr lang="en-US" sz="1400" dirty="0">
                          <a:effectLst/>
                        </a:rPr>
                        <a:t>– </a:t>
                      </a:r>
                      <a:r>
                        <a:rPr lang="de-DE" sz="1400" dirty="0">
                          <a:effectLst/>
                        </a:rPr>
                        <a:t>10:15</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8293" marR="58293" marT="53975" marB="53975" anchor="ctr">
                    <a:solidFill>
                      <a:schemeClr val="accent1">
                        <a:lumMod val="20000"/>
                        <a:lumOff val="80000"/>
                      </a:schemeClr>
                    </a:solidFill>
                  </a:tcPr>
                </a:tc>
                <a:tc>
                  <a:txBody>
                    <a:bodyPr/>
                    <a:lstStyle/>
                    <a:p>
                      <a:pPr>
                        <a:lnSpc>
                          <a:spcPct val="107000"/>
                        </a:lnSpc>
                        <a:spcAft>
                          <a:spcPts val="0"/>
                        </a:spcAft>
                      </a:pPr>
                      <a:r>
                        <a:rPr lang="en-US" sz="1600" dirty="0">
                          <a:effectLst/>
                        </a:rPr>
                        <a:t>Introduction</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8293" marR="58293" marT="53975" marB="53975" anchor="ctr">
                    <a:solidFill>
                      <a:schemeClr val="accent1">
                        <a:lumMod val="20000"/>
                        <a:lumOff val="80000"/>
                      </a:schemeClr>
                    </a:solidFill>
                  </a:tcPr>
                </a:tc>
                <a:extLst>
                  <a:ext uri="{0D108BD9-81ED-4DB2-BD59-A6C34878D82A}">
                    <a16:rowId xmlns:a16="http://schemas.microsoft.com/office/drawing/2014/main" val="10001"/>
                  </a:ext>
                </a:extLst>
              </a:tr>
              <a:tr h="579434">
                <a:tc>
                  <a:txBody>
                    <a:bodyPr/>
                    <a:lstStyle/>
                    <a:p>
                      <a:pPr algn="r">
                        <a:lnSpc>
                          <a:spcPct val="107000"/>
                        </a:lnSpc>
                        <a:spcAft>
                          <a:spcPts val="0"/>
                        </a:spcAft>
                      </a:pPr>
                      <a:r>
                        <a:rPr lang="de-DE" sz="1400" dirty="0">
                          <a:effectLst/>
                        </a:rPr>
                        <a:t>10:15 </a:t>
                      </a:r>
                      <a:r>
                        <a:rPr lang="en-US" sz="1400" dirty="0">
                          <a:effectLst/>
                        </a:rPr>
                        <a:t>– </a:t>
                      </a:r>
                      <a:r>
                        <a:rPr lang="de-DE" sz="1400" dirty="0">
                          <a:effectLst/>
                        </a:rPr>
                        <a:t>10:45</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8293" marR="58293" marT="53975" marB="53975" anchor="ctr">
                    <a:solidFill>
                      <a:schemeClr val="accent1">
                        <a:lumMod val="20000"/>
                        <a:lumOff val="80000"/>
                      </a:schemeClr>
                    </a:solidFill>
                  </a:tcPr>
                </a:tc>
                <a:tc>
                  <a:txBody>
                    <a:bodyPr/>
                    <a:lstStyle/>
                    <a:p>
                      <a:pPr marL="0" lvl="0" indent="0">
                        <a:lnSpc>
                          <a:spcPct val="107000"/>
                        </a:lnSpc>
                        <a:spcAft>
                          <a:spcPts val="600"/>
                        </a:spcAft>
                        <a:buFont typeface="Arial" panose="020B0604020202020204" pitchFamily="34" charset="0"/>
                        <a:buNone/>
                      </a:pPr>
                      <a:r>
                        <a:rPr lang="en-US" sz="1600" b="1" i="0" dirty="0">
                          <a:effectLst/>
                        </a:rPr>
                        <a:t>Brief </a:t>
                      </a:r>
                      <a:r>
                        <a:rPr lang="en-US" sz="1600" b="1" i="0" dirty="0" err="1">
                          <a:effectLst/>
                        </a:rPr>
                        <a:t>SystemC</a:t>
                      </a:r>
                      <a:r>
                        <a:rPr lang="en-US" sz="1600" b="1" i="0" dirty="0">
                          <a:effectLst/>
                        </a:rPr>
                        <a:t> Working Groups standardization update</a:t>
                      </a:r>
                    </a:p>
                  </a:txBody>
                  <a:tcPr marL="58293" marR="58293" marT="53975" marB="53975" anchor="ctr">
                    <a:solidFill>
                      <a:schemeClr val="accent1">
                        <a:lumMod val="20000"/>
                        <a:lumOff val="80000"/>
                      </a:schemeClr>
                    </a:solidFill>
                  </a:tcPr>
                </a:tc>
                <a:extLst>
                  <a:ext uri="{0D108BD9-81ED-4DB2-BD59-A6C34878D82A}">
                    <a16:rowId xmlns:a16="http://schemas.microsoft.com/office/drawing/2014/main" val="10002"/>
                  </a:ext>
                </a:extLst>
              </a:tr>
              <a:tr h="251152">
                <a:tc>
                  <a:txBody>
                    <a:bodyPr/>
                    <a:lstStyle/>
                    <a:p>
                      <a:pPr algn="r">
                        <a:lnSpc>
                          <a:spcPct val="107000"/>
                        </a:lnSpc>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10:45 – 11:15</a:t>
                      </a:r>
                    </a:p>
                  </a:txBody>
                  <a:tcPr marL="58293" marR="58293" marT="53975" marB="53975" anchor="ctr">
                    <a:solidFill>
                      <a:schemeClr val="accent1">
                        <a:lumMod val="20000"/>
                        <a:lumOff val="80000"/>
                      </a:schemeClr>
                    </a:solidFill>
                  </a:tcPr>
                </a:tc>
                <a:tc>
                  <a:txBody>
                    <a:bodyPr/>
                    <a:lstStyle/>
                    <a:p>
                      <a:pPr marL="0" marR="0" lvl="0" indent="0" algn="l" defTabSz="914400" rtl="0" eaLnBrk="1" fontAlgn="auto" latinLnBrk="0" hangingPunct="1">
                        <a:lnSpc>
                          <a:spcPct val="107000"/>
                        </a:lnSpc>
                        <a:spcBef>
                          <a:spcPts val="0"/>
                        </a:spcBef>
                        <a:spcAft>
                          <a:spcPts val="600"/>
                        </a:spcAft>
                        <a:buClrTx/>
                        <a:buSzTx/>
                        <a:buFont typeface="Arial" panose="020B0604020202020204" pitchFamily="34" charset="0"/>
                        <a:buNone/>
                        <a:tabLst/>
                        <a:defRPr/>
                      </a:pPr>
                      <a:r>
                        <a:rPr lang="en-US" sz="1600" b="1" dirty="0">
                          <a:effectLst/>
                        </a:rPr>
                        <a:t>#1: SystemC AMS update</a:t>
                      </a:r>
                      <a:br>
                        <a:rPr lang="en-US" sz="1600" b="1" dirty="0">
                          <a:effectLst/>
                        </a:rPr>
                      </a:br>
                      <a:r>
                        <a:rPr lang="de-DE" sz="1600" i="1" dirty="0"/>
                        <a:t>Karsten Einwich, COSEDA Technologies GmbH</a:t>
                      </a:r>
                      <a:endParaRPr lang="en-US" sz="1600" i="1" dirty="0">
                        <a:effectLst/>
                      </a:endParaRPr>
                    </a:p>
                  </a:txBody>
                  <a:tcPr marL="58293" marR="58293" marT="53975" marB="53975" anchor="ctr">
                    <a:solidFill>
                      <a:schemeClr val="accent1">
                        <a:lumMod val="20000"/>
                        <a:lumOff val="80000"/>
                      </a:schemeClr>
                    </a:solidFill>
                  </a:tcPr>
                </a:tc>
                <a:extLst>
                  <a:ext uri="{0D108BD9-81ED-4DB2-BD59-A6C34878D82A}">
                    <a16:rowId xmlns:a16="http://schemas.microsoft.com/office/drawing/2014/main" val="3583697543"/>
                  </a:ext>
                </a:extLst>
              </a:tr>
              <a:tr h="586800">
                <a:tc>
                  <a:txBody>
                    <a:bodyPr/>
                    <a:lstStyle/>
                    <a:p>
                      <a:pPr algn="r">
                        <a:lnSpc>
                          <a:spcPct val="107000"/>
                        </a:lnSpc>
                        <a:spcAft>
                          <a:spcPts val="0"/>
                        </a:spcAft>
                      </a:pPr>
                      <a:r>
                        <a:rPr lang="en-US" sz="1400" dirty="0">
                          <a:effectLst/>
                        </a:rPr>
                        <a:t>11:15 – 11:45</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8293" marR="58293" marT="53975" marB="53975" anchor="ctr">
                    <a:solidFill>
                      <a:schemeClr val="accent3">
                        <a:lumMod val="40000"/>
                        <a:lumOff val="60000"/>
                      </a:schemeClr>
                    </a:solidFill>
                  </a:tcPr>
                </a:tc>
                <a:tc>
                  <a:txBody>
                    <a:bodyPr/>
                    <a:lstStyle/>
                    <a:p>
                      <a:pPr>
                        <a:lnSpc>
                          <a:spcPct val="107000"/>
                        </a:lnSpc>
                        <a:spcAft>
                          <a:spcPts val="0"/>
                        </a:spcAft>
                      </a:pPr>
                      <a:r>
                        <a:rPr lang="en-US" sz="1600" b="1" dirty="0">
                          <a:effectLst/>
                        </a:rPr>
                        <a:t>Coffee break</a:t>
                      </a:r>
                      <a:r>
                        <a:rPr lang="en-US" sz="1600" b="1" baseline="0" dirty="0">
                          <a:effectLst/>
                        </a:rPr>
                        <a:t> </a:t>
                      </a:r>
                      <a:r>
                        <a:rPr lang="en-US" sz="1600" baseline="0" dirty="0">
                          <a:effectLst/>
                        </a:rPr>
                        <a:t>– sponsored by Accellera</a:t>
                      </a:r>
                    </a:p>
                  </a:txBody>
                  <a:tcPr marL="58293" marR="58293" marT="53975" marB="53975" anchor="ctr">
                    <a:solidFill>
                      <a:schemeClr val="accent3">
                        <a:lumMod val="40000"/>
                        <a:lumOff val="60000"/>
                      </a:schemeClr>
                    </a:solidFill>
                  </a:tcPr>
                </a:tc>
                <a:extLst>
                  <a:ext uri="{0D108BD9-81ED-4DB2-BD59-A6C34878D82A}">
                    <a16:rowId xmlns:a16="http://schemas.microsoft.com/office/drawing/2014/main" val="10003"/>
                  </a:ext>
                </a:extLst>
              </a:tr>
              <a:tr h="586800">
                <a:tc>
                  <a:txBody>
                    <a:bodyPr/>
                    <a:lstStyle/>
                    <a:p>
                      <a:pPr algn="r">
                        <a:lnSpc>
                          <a:spcPct val="107000"/>
                        </a:lnSpc>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11:45 – 12:45</a:t>
                      </a:r>
                    </a:p>
                  </a:txBody>
                  <a:tcPr marL="58293" marR="58293" marT="53975" marB="53975" anchor="ctr">
                    <a:solidFill>
                      <a:schemeClr val="tx2">
                        <a:lumMod val="20000"/>
                        <a:lumOff val="80000"/>
                        <a:alpha val="55000"/>
                      </a:schemeClr>
                    </a:solidFill>
                  </a:tcPr>
                </a:tc>
                <a:tc>
                  <a:txBody>
                    <a:bodyPr/>
                    <a:lstStyle/>
                    <a:p>
                      <a:pPr>
                        <a:lnSpc>
                          <a:spcPct val="107000"/>
                        </a:lnSpc>
                        <a:spcAft>
                          <a:spcPts val="0"/>
                        </a:spcAft>
                      </a:pPr>
                      <a:r>
                        <a:rPr lang="en-US" sz="1600" b="1" baseline="0" dirty="0">
                          <a:effectLst/>
                        </a:rPr>
                        <a:t>#2: </a:t>
                      </a:r>
                      <a:r>
                        <a:rPr lang="en-US" sz="1600" b="1" baseline="0" dirty="0" err="1">
                          <a:effectLst/>
                        </a:rPr>
                        <a:t>SystemC</a:t>
                      </a:r>
                      <a:r>
                        <a:rPr lang="en-US" sz="1600" b="1" baseline="0" dirty="0">
                          <a:effectLst/>
                        </a:rPr>
                        <a:t> multi-language requirements</a:t>
                      </a:r>
                    </a:p>
                    <a:p>
                      <a:pPr>
                        <a:lnSpc>
                          <a:spcPct val="107000"/>
                        </a:lnSpc>
                        <a:spcAft>
                          <a:spcPts val="0"/>
                        </a:spcAft>
                      </a:pPr>
                      <a:r>
                        <a:rPr lang="en-US" sz="1600" i="1" dirty="0"/>
                        <a:t>Martin Barnasconi, NXP; </a:t>
                      </a:r>
                      <a:r>
                        <a:rPr lang="en-US" sz="1600" i="1" dirty="0" err="1"/>
                        <a:t>Faris</a:t>
                      </a:r>
                      <a:r>
                        <a:rPr lang="en-US" sz="1600" i="1" dirty="0"/>
                        <a:t> </a:t>
                      </a:r>
                      <a:r>
                        <a:rPr lang="en-US" sz="1600" i="1" dirty="0" err="1"/>
                        <a:t>Khundakjie</a:t>
                      </a:r>
                      <a:r>
                        <a:rPr lang="en-US" sz="1600" i="1" dirty="0"/>
                        <a:t>, Intel; Alex </a:t>
                      </a:r>
                      <a:r>
                        <a:rPr lang="en-US" sz="1600" i="1" dirty="0" err="1"/>
                        <a:t>Chudnovsky</a:t>
                      </a:r>
                      <a:r>
                        <a:rPr lang="en-US" sz="1600" i="1" dirty="0"/>
                        <a:t>; Vitaly </a:t>
                      </a:r>
                      <a:r>
                        <a:rPr lang="en-US" sz="1600" i="1" dirty="0" err="1"/>
                        <a:t>Yankelevich</a:t>
                      </a:r>
                      <a:r>
                        <a:rPr lang="en-US" sz="1600" i="1" dirty="0"/>
                        <a:t>, Cadence; Warren Stapleton; Bryan </a:t>
                      </a:r>
                      <a:r>
                        <a:rPr lang="en-US" sz="1600" i="1" dirty="0" err="1"/>
                        <a:t>Sniderman</a:t>
                      </a:r>
                      <a:r>
                        <a:rPr lang="en-US" sz="1600" i="1" dirty="0"/>
                        <a:t>, AMD</a:t>
                      </a:r>
                      <a:endParaRPr lang="en-US" sz="1600" b="1" baseline="0" dirty="0">
                        <a:effectLst/>
                      </a:endParaRPr>
                    </a:p>
                  </a:txBody>
                  <a:tcPr marL="58293" marR="58293" marT="53975" marB="53975" anchor="ctr">
                    <a:solidFill>
                      <a:schemeClr val="tx2">
                        <a:lumMod val="20000"/>
                        <a:lumOff val="80000"/>
                        <a:alpha val="55000"/>
                      </a:schemeClr>
                    </a:solidFill>
                  </a:tcPr>
                </a:tc>
                <a:extLst>
                  <a:ext uri="{0D108BD9-81ED-4DB2-BD59-A6C34878D82A}">
                    <a16:rowId xmlns:a16="http://schemas.microsoft.com/office/drawing/2014/main" val="3830059730"/>
                  </a:ext>
                </a:extLst>
              </a:tr>
              <a:tr h="586800">
                <a:tc>
                  <a:txBody>
                    <a:bodyPr/>
                    <a:lstStyle/>
                    <a:p>
                      <a:pPr algn="r">
                        <a:lnSpc>
                          <a:spcPct val="107000"/>
                        </a:lnSpc>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12:45 – 14:00</a:t>
                      </a:r>
                    </a:p>
                  </a:txBody>
                  <a:tcPr marL="58293" marR="58293" marT="53975" marB="53975" anchor="ctr">
                    <a:solidFill>
                      <a:schemeClr val="accent3">
                        <a:lumMod val="40000"/>
                        <a:lumOff val="60000"/>
                      </a:schemeClr>
                    </a:solidFill>
                  </a:tcPr>
                </a:tc>
                <a:tc>
                  <a:txBody>
                    <a:bodyPr/>
                    <a:lstStyle/>
                    <a:p>
                      <a:pPr>
                        <a:lnSpc>
                          <a:spcPct val="107000"/>
                        </a:lnSpc>
                        <a:spcAft>
                          <a:spcPts val="0"/>
                        </a:spcAft>
                      </a:pPr>
                      <a:r>
                        <a:rPr lang="en-US" sz="1600" b="1" baseline="0" dirty="0">
                          <a:effectLst/>
                        </a:rPr>
                        <a:t>Lunch break </a:t>
                      </a:r>
                      <a:r>
                        <a:rPr lang="en-US" sz="1600" b="0" baseline="0" dirty="0">
                          <a:effectLst/>
                        </a:rPr>
                        <a:t>– courtesy of </a:t>
                      </a:r>
                      <a:r>
                        <a:rPr lang="en-US" sz="1600" b="0" baseline="0" dirty="0" err="1">
                          <a:effectLst/>
                        </a:rPr>
                        <a:t>Accellera</a:t>
                      </a:r>
                      <a:r>
                        <a:rPr lang="en-US" sz="1600" b="0" baseline="0" dirty="0">
                          <a:effectLst/>
                        </a:rPr>
                        <a:t>, Cadence, Mentor a Siemens Business, and Synopsys</a:t>
                      </a:r>
                    </a:p>
                  </a:txBody>
                  <a:tcPr marL="58293" marR="58293" marT="53975" marB="53975" anchor="ctr">
                    <a:solidFill>
                      <a:schemeClr val="accent3">
                        <a:lumMod val="40000"/>
                        <a:lumOff val="60000"/>
                      </a:schemeClr>
                    </a:solidFill>
                  </a:tcPr>
                </a:tc>
                <a:extLst>
                  <a:ext uri="{0D108BD9-81ED-4DB2-BD59-A6C34878D82A}">
                    <a16:rowId xmlns:a16="http://schemas.microsoft.com/office/drawing/2014/main" val="610694211"/>
                  </a:ext>
                </a:extLst>
              </a:tr>
            </a:tbl>
          </a:graphicData>
        </a:graphic>
      </p:graphicFrame>
      <p:sp>
        <p:nvSpPr>
          <p:cNvPr id="4" name="Footer Placeholder 3"/>
          <p:cNvSpPr>
            <a:spLocks noGrp="1"/>
          </p:cNvSpPr>
          <p:nvPr>
            <p:ph type="ftr" sz="quarter" idx="11"/>
          </p:nvPr>
        </p:nvSpPr>
        <p:spPr/>
        <p:txBody>
          <a:bodyPr/>
          <a:lstStyle/>
          <a:p>
            <a:r>
              <a:rPr lang="en-US" dirty="0"/>
              <a:t>© Accellera Systems Initiative</a:t>
            </a:r>
          </a:p>
        </p:txBody>
      </p:sp>
      <p:sp>
        <p:nvSpPr>
          <p:cNvPr id="5" name="Slide Number Placeholder 4"/>
          <p:cNvSpPr>
            <a:spLocks noGrp="1"/>
          </p:cNvSpPr>
          <p:nvPr>
            <p:ph type="sldNum" sz="quarter" idx="12"/>
          </p:nvPr>
        </p:nvSpPr>
        <p:spPr/>
        <p:txBody>
          <a:bodyPr/>
          <a:lstStyle/>
          <a:p>
            <a:fld id="{8B820FFD-5868-4678-ACC2-C353669912D5}" type="slidenum">
              <a:rPr lang="en-US" smtClean="0"/>
              <a:pPr/>
              <a:t>6</a:t>
            </a:fld>
            <a:endParaRPr lang="en-US" dirty="0"/>
          </a:p>
        </p:txBody>
      </p:sp>
    </p:spTree>
    <p:extLst>
      <p:ext uri="{BB962C8B-B14F-4D97-AF65-F5344CB8AC3E}">
        <p14:creationId xmlns:p14="http://schemas.microsoft.com/office/powerpoint/2010/main" val="5106571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a:t>Afternoon program</a:t>
            </a:r>
            <a:endParaRPr lang="en-GB" dirty="0"/>
          </a:p>
        </p:txBody>
      </p:sp>
      <p:sp>
        <p:nvSpPr>
          <p:cNvPr id="4" name="Footer Placeholder 3"/>
          <p:cNvSpPr>
            <a:spLocks noGrp="1"/>
          </p:cNvSpPr>
          <p:nvPr>
            <p:ph type="ftr" sz="quarter" idx="11"/>
          </p:nvPr>
        </p:nvSpPr>
        <p:spPr/>
        <p:txBody>
          <a:bodyPr/>
          <a:lstStyle/>
          <a:p>
            <a:r>
              <a:rPr lang="en-US" dirty="0"/>
              <a:t>© Accellera Systems Initiative</a:t>
            </a:r>
          </a:p>
        </p:txBody>
      </p:sp>
      <p:sp>
        <p:nvSpPr>
          <p:cNvPr id="5" name="Slide Number Placeholder 4"/>
          <p:cNvSpPr>
            <a:spLocks noGrp="1"/>
          </p:cNvSpPr>
          <p:nvPr>
            <p:ph type="sldNum" sz="quarter" idx="12"/>
          </p:nvPr>
        </p:nvSpPr>
        <p:spPr/>
        <p:txBody>
          <a:bodyPr/>
          <a:lstStyle/>
          <a:p>
            <a:fld id="{8B820FFD-5868-4678-ACC2-C353669912D5}" type="slidenum">
              <a:rPr lang="en-US" smtClean="0"/>
              <a:pPr/>
              <a:t>7</a:t>
            </a:fld>
            <a:endParaRPr lang="en-US" dirty="0"/>
          </a:p>
        </p:txBody>
      </p:sp>
      <p:sp>
        <p:nvSpPr>
          <p:cNvPr id="3" name="Content Placeholder 2"/>
          <p:cNvSpPr>
            <a:spLocks noGrp="1"/>
          </p:cNvSpPr>
          <p:nvPr>
            <p:ph idx="1"/>
          </p:nvPr>
        </p:nvSpPr>
        <p:spPr/>
        <p:txBody>
          <a:bodyPr/>
          <a:lstStyle/>
          <a:p>
            <a:endParaRPr lang="de-DE" dirty="0"/>
          </a:p>
        </p:txBody>
      </p:sp>
      <p:graphicFrame>
        <p:nvGraphicFramePr>
          <p:cNvPr id="8" name="Content Placeholder 6"/>
          <p:cNvGraphicFramePr>
            <a:graphicFrameLocks/>
          </p:cNvGraphicFramePr>
          <p:nvPr>
            <p:extLst>
              <p:ext uri="{D42A27DB-BD31-4B8C-83A1-F6EECF244321}">
                <p14:modId xmlns:p14="http://schemas.microsoft.com/office/powerpoint/2010/main" val="192258586"/>
              </p:ext>
            </p:extLst>
          </p:nvPr>
        </p:nvGraphicFramePr>
        <p:xfrm>
          <a:off x="457200" y="1447800"/>
          <a:ext cx="8229600" cy="4435973"/>
        </p:xfrm>
        <a:graphic>
          <a:graphicData uri="http://schemas.openxmlformats.org/drawingml/2006/table">
            <a:tbl>
              <a:tblPr firstRow="1" firstCol="1" bandRow="1">
                <a:tableStyleId>{69CF1AB2-1976-4502-BF36-3FF5EA218861}</a:tableStyleId>
              </a:tblPr>
              <a:tblGrid>
                <a:gridCol w="1234440">
                  <a:extLst>
                    <a:ext uri="{9D8B030D-6E8A-4147-A177-3AD203B41FA5}">
                      <a16:colId xmlns:a16="http://schemas.microsoft.com/office/drawing/2014/main" val="20000"/>
                    </a:ext>
                  </a:extLst>
                </a:gridCol>
                <a:gridCol w="6995160">
                  <a:extLst>
                    <a:ext uri="{9D8B030D-6E8A-4147-A177-3AD203B41FA5}">
                      <a16:colId xmlns:a16="http://schemas.microsoft.com/office/drawing/2014/main" val="20001"/>
                    </a:ext>
                  </a:extLst>
                </a:gridCol>
              </a:tblGrid>
              <a:tr h="587223">
                <a:tc>
                  <a:txBody>
                    <a:bodyPr/>
                    <a:lstStyle/>
                    <a:p>
                      <a:pPr algn="r">
                        <a:lnSpc>
                          <a:spcPct val="107000"/>
                        </a:lnSpc>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12:45 – 14:00</a:t>
                      </a:r>
                    </a:p>
                  </a:txBody>
                  <a:tcPr marL="58293" marR="58293" marT="53975" marB="53975" anchor="ctr">
                    <a:solidFill>
                      <a:schemeClr val="accent3">
                        <a:lumMod val="40000"/>
                        <a:lumOff val="60000"/>
                      </a:schemeClr>
                    </a:solidFill>
                  </a:tcPr>
                </a:tc>
                <a:tc>
                  <a:txBody>
                    <a:bodyPr/>
                    <a:lstStyle/>
                    <a:p>
                      <a:pPr>
                        <a:lnSpc>
                          <a:spcPct val="107000"/>
                        </a:lnSpc>
                        <a:spcAft>
                          <a:spcPts val="0"/>
                        </a:spcAft>
                      </a:pPr>
                      <a:r>
                        <a:rPr lang="en-US" sz="1600" b="1" baseline="0" dirty="0">
                          <a:effectLst/>
                        </a:rPr>
                        <a:t>Lunch break </a:t>
                      </a:r>
                      <a:r>
                        <a:rPr lang="en-US" sz="1600" b="0" baseline="0" dirty="0">
                          <a:effectLst/>
                        </a:rPr>
                        <a:t>– courtesy of </a:t>
                      </a:r>
                      <a:r>
                        <a:rPr lang="en-US" sz="1600" b="0" baseline="0" dirty="0" err="1">
                          <a:effectLst/>
                        </a:rPr>
                        <a:t>Accellera</a:t>
                      </a:r>
                      <a:r>
                        <a:rPr lang="en-US" sz="1600" b="0" baseline="0" dirty="0">
                          <a:effectLst/>
                        </a:rPr>
                        <a:t>, Cadence, Mentor a Siemens Business, and Synopsys</a:t>
                      </a:r>
                    </a:p>
                  </a:txBody>
                  <a:tcPr marL="58293" marR="58293" marT="53975" marB="53975" anchor="ctr">
                    <a:solidFill>
                      <a:schemeClr val="accent3">
                        <a:lumMod val="40000"/>
                        <a:lumOff val="60000"/>
                      </a:schemeClr>
                    </a:solidFill>
                  </a:tcPr>
                </a:tc>
                <a:extLst>
                  <a:ext uri="{0D108BD9-81ED-4DB2-BD59-A6C34878D82A}">
                    <a16:rowId xmlns:a16="http://schemas.microsoft.com/office/drawing/2014/main" val="10000"/>
                  </a:ext>
                </a:extLst>
              </a:tr>
              <a:tr h="601027">
                <a:tc>
                  <a:txBody>
                    <a:bodyPr/>
                    <a:lstStyle/>
                    <a:p>
                      <a:pPr algn="r">
                        <a:lnSpc>
                          <a:spcPct val="107000"/>
                        </a:lnSpc>
                        <a:spcAft>
                          <a:spcPts val="0"/>
                        </a:spcAft>
                      </a:pPr>
                      <a:r>
                        <a:rPr lang="de-DE" sz="1400" dirty="0">
                          <a:effectLst/>
                        </a:rPr>
                        <a:t>14:00 </a:t>
                      </a:r>
                      <a:r>
                        <a:rPr lang="en-US" sz="1400" dirty="0">
                          <a:effectLst/>
                        </a:rPr>
                        <a:t>– </a:t>
                      </a:r>
                      <a:r>
                        <a:rPr lang="de-DE" sz="1400" dirty="0">
                          <a:effectLst/>
                        </a:rPr>
                        <a:t>15:00</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8293" marR="58293" marT="53975" marB="53975" anchor="ctr">
                    <a:solidFill>
                      <a:schemeClr val="accent1">
                        <a:lumMod val="20000"/>
                        <a:lumOff val="80000"/>
                      </a:schemeClr>
                    </a:solidFill>
                  </a:tcPr>
                </a:tc>
                <a:tc>
                  <a:txBody>
                    <a:bodyPr/>
                    <a:lstStyle/>
                    <a:p>
                      <a:pPr marL="0" lvl="0" indent="0">
                        <a:lnSpc>
                          <a:spcPct val="107000"/>
                        </a:lnSpc>
                        <a:spcAft>
                          <a:spcPts val="600"/>
                        </a:spcAft>
                        <a:buFont typeface="Arial" panose="020B0604020202020204" pitchFamily="34" charset="0"/>
                        <a:buNone/>
                      </a:pPr>
                      <a:r>
                        <a:rPr lang="en-US" sz="1600" b="1" dirty="0">
                          <a:effectLst/>
                        </a:rPr>
                        <a:t>#3</a:t>
                      </a:r>
                      <a:r>
                        <a:rPr lang="en-US" sz="1600" b="1" kern="1200" dirty="0">
                          <a:solidFill>
                            <a:schemeClr val="dk1"/>
                          </a:solidFill>
                          <a:effectLst/>
                          <a:latin typeface="+mn-lt"/>
                          <a:ea typeface="+mn-ea"/>
                          <a:cs typeface="+mn-cs"/>
                        </a:rPr>
                        <a:t>: Where are we on CCI?</a:t>
                      </a:r>
                    </a:p>
                    <a:p>
                      <a:pPr marL="0" lvl="0" indent="0">
                        <a:lnSpc>
                          <a:spcPct val="107000"/>
                        </a:lnSpc>
                        <a:spcAft>
                          <a:spcPts val="600"/>
                        </a:spcAft>
                        <a:buFont typeface="Arial" panose="020B0604020202020204" pitchFamily="34" charset="0"/>
                        <a:buNone/>
                      </a:pPr>
                      <a:r>
                        <a:rPr lang="en-US" sz="1600" i="1" dirty="0"/>
                        <a:t>Jakob </a:t>
                      </a:r>
                      <a:r>
                        <a:rPr lang="en-US" sz="1600" i="1" dirty="0" err="1"/>
                        <a:t>Engblom</a:t>
                      </a:r>
                      <a:r>
                        <a:rPr lang="en-US" sz="1600" i="1" dirty="0"/>
                        <a:t>, Intel</a:t>
                      </a:r>
                      <a:endParaRPr lang="en-US" sz="1600" i="1" dirty="0">
                        <a:effectLst/>
                      </a:endParaRPr>
                    </a:p>
                  </a:txBody>
                  <a:tcPr marL="58293" marR="58293" marT="53975" marB="53975" anchor="ctr">
                    <a:solidFill>
                      <a:schemeClr val="accent1">
                        <a:lumMod val="20000"/>
                        <a:lumOff val="80000"/>
                      </a:schemeClr>
                    </a:solidFill>
                  </a:tcPr>
                </a:tc>
                <a:extLst>
                  <a:ext uri="{0D108BD9-81ED-4DB2-BD59-A6C34878D82A}">
                    <a16:rowId xmlns:a16="http://schemas.microsoft.com/office/drawing/2014/main" val="10001"/>
                  </a:ext>
                </a:extLst>
              </a:tr>
              <a:tr h="744854">
                <a:tc>
                  <a:txBody>
                    <a:bodyPr/>
                    <a:lstStyle/>
                    <a:p>
                      <a:pPr marL="0" marR="0" lvl="0" indent="0" algn="r" defTabSz="914400" rtl="0" eaLnBrk="1" fontAlgn="auto" latinLnBrk="0" hangingPunct="1">
                        <a:lnSpc>
                          <a:spcPct val="107000"/>
                        </a:lnSpc>
                        <a:spcBef>
                          <a:spcPts val="0"/>
                        </a:spcBef>
                        <a:spcAft>
                          <a:spcPts val="0"/>
                        </a:spcAft>
                        <a:buClrTx/>
                        <a:buSzTx/>
                        <a:buFontTx/>
                        <a:buNone/>
                        <a:tabLst/>
                        <a:defRPr/>
                      </a:pPr>
                      <a:r>
                        <a:rPr lang="de-DE" sz="1400" dirty="0">
                          <a:effectLst/>
                        </a:rPr>
                        <a:t>14:30 </a:t>
                      </a:r>
                      <a:r>
                        <a:rPr lang="en-US" sz="1400" dirty="0">
                          <a:effectLst/>
                        </a:rPr>
                        <a:t>– </a:t>
                      </a:r>
                      <a:r>
                        <a:rPr lang="de-DE" sz="1400" dirty="0">
                          <a:effectLst/>
                        </a:rPr>
                        <a:t>15:30</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8293" marR="58293" marT="53975" marB="53975" anchor="ctr">
                    <a:solidFill>
                      <a:schemeClr val="accent1">
                        <a:lumMod val="20000"/>
                        <a:lumOff val="80000"/>
                      </a:schemeClr>
                    </a:solidFill>
                  </a:tcPr>
                </a:tc>
                <a:tc>
                  <a:txBody>
                    <a:bodyPr/>
                    <a:lstStyle/>
                    <a:p>
                      <a:pPr marL="0" lvl="0" indent="0">
                        <a:lnSpc>
                          <a:spcPct val="107000"/>
                        </a:lnSpc>
                        <a:spcAft>
                          <a:spcPts val="600"/>
                        </a:spcAft>
                        <a:buFont typeface="Arial" panose="020B0604020202020204" pitchFamily="34" charset="0"/>
                        <a:buNone/>
                      </a:pPr>
                      <a:r>
                        <a:rPr lang="en-US" sz="1600" b="1" kern="1200" dirty="0">
                          <a:solidFill>
                            <a:schemeClr val="dk1"/>
                          </a:solidFill>
                          <a:effectLst/>
                          <a:latin typeface="+mn-lt"/>
                          <a:ea typeface="+mn-ea"/>
                          <a:cs typeface="+mn-cs"/>
                        </a:rPr>
                        <a:t>#4: Functional coverage for </a:t>
                      </a:r>
                      <a:r>
                        <a:rPr lang="en-US" sz="1600" b="1" kern="1200" dirty="0" err="1">
                          <a:solidFill>
                            <a:schemeClr val="dk1"/>
                          </a:solidFill>
                          <a:effectLst/>
                          <a:latin typeface="+mn-lt"/>
                          <a:ea typeface="+mn-ea"/>
                          <a:cs typeface="+mn-cs"/>
                        </a:rPr>
                        <a:t>SystemC</a:t>
                      </a:r>
                      <a:r>
                        <a:rPr lang="en-US" sz="1600" b="1" kern="1200" dirty="0">
                          <a:solidFill>
                            <a:schemeClr val="dk1"/>
                          </a:solidFill>
                          <a:effectLst/>
                          <a:latin typeface="+mn-lt"/>
                          <a:ea typeface="+mn-ea"/>
                          <a:cs typeface="+mn-cs"/>
                        </a:rPr>
                        <a:t> (FC4SC)</a:t>
                      </a:r>
                      <a:br>
                        <a:rPr lang="en-US" sz="1600" b="1" kern="1200" dirty="0">
                          <a:solidFill>
                            <a:schemeClr val="dk1"/>
                          </a:solidFill>
                          <a:effectLst/>
                          <a:latin typeface="+mn-lt"/>
                          <a:ea typeface="+mn-ea"/>
                          <a:cs typeface="+mn-cs"/>
                        </a:rPr>
                      </a:br>
                      <a:r>
                        <a:rPr lang="en-US" sz="1600" i="1" dirty="0"/>
                        <a:t>Dragos </a:t>
                      </a:r>
                      <a:r>
                        <a:rPr lang="en-US" sz="1600" i="1" dirty="0" err="1"/>
                        <a:t>Dospinescu</a:t>
                      </a:r>
                      <a:r>
                        <a:rPr lang="en-US" sz="1600" i="1" dirty="0"/>
                        <a:t>, AMIQ</a:t>
                      </a:r>
                      <a:endParaRPr lang="en-US" sz="1600" i="1" dirty="0">
                        <a:effectLst/>
                      </a:endParaRPr>
                    </a:p>
                  </a:txBody>
                  <a:tcPr marL="58293" marR="58293" marT="53975" marB="53975" anchor="ctr">
                    <a:solidFill>
                      <a:schemeClr val="accent1">
                        <a:lumMod val="20000"/>
                        <a:lumOff val="80000"/>
                      </a:schemeClr>
                    </a:solidFill>
                  </a:tcPr>
                </a:tc>
                <a:extLst>
                  <a:ext uri="{0D108BD9-81ED-4DB2-BD59-A6C34878D82A}">
                    <a16:rowId xmlns:a16="http://schemas.microsoft.com/office/drawing/2014/main" val="10002"/>
                  </a:ext>
                </a:extLst>
              </a:tr>
              <a:tr h="586800">
                <a:tc>
                  <a:txBody>
                    <a:bodyPr/>
                    <a:lstStyle/>
                    <a:p>
                      <a:pPr algn="r">
                        <a:lnSpc>
                          <a:spcPct val="107000"/>
                        </a:lnSpc>
                        <a:spcAft>
                          <a:spcPts val="0"/>
                        </a:spcAft>
                      </a:pPr>
                      <a:r>
                        <a:rPr lang="en-US" sz="1400" dirty="0">
                          <a:effectLst/>
                        </a:rPr>
                        <a:t>15:30 – 16:00</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8293" marR="58293" marT="53975" marB="53975" anchor="ctr">
                    <a:solidFill>
                      <a:schemeClr val="accent3">
                        <a:lumMod val="40000"/>
                        <a:lumOff val="60000"/>
                      </a:schemeClr>
                    </a:solidFill>
                  </a:tcPr>
                </a:tc>
                <a:tc>
                  <a:txBody>
                    <a:bodyPr/>
                    <a:lstStyle/>
                    <a:p>
                      <a:pPr>
                        <a:lnSpc>
                          <a:spcPct val="107000"/>
                        </a:lnSpc>
                        <a:spcAft>
                          <a:spcPts val="0"/>
                        </a:spcAft>
                      </a:pPr>
                      <a:r>
                        <a:rPr lang="en-US" sz="1800" b="1" dirty="0">
                          <a:effectLst/>
                        </a:rPr>
                        <a:t>Coffee break</a:t>
                      </a:r>
                      <a:r>
                        <a:rPr lang="en-US" sz="1800" b="1" baseline="0" dirty="0">
                          <a:effectLst/>
                        </a:rPr>
                        <a:t> </a:t>
                      </a:r>
                      <a:r>
                        <a:rPr lang="en-US" sz="1800" baseline="0" dirty="0">
                          <a:effectLst/>
                        </a:rPr>
                        <a:t>– sponsored by Accellera</a:t>
                      </a:r>
                    </a:p>
                  </a:txBody>
                  <a:tcPr marL="58293" marR="58293" marT="53975" marB="53975" anchor="ctr">
                    <a:solidFill>
                      <a:schemeClr val="accent3">
                        <a:lumMod val="40000"/>
                        <a:lumOff val="60000"/>
                      </a:schemeClr>
                    </a:solidFill>
                  </a:tcPr>
                </a:tc>
                <a:extLst>
                  <a:ext uri="{0D108BD9-81ED-4DB2-BD59-A6C34878D82A}">
                    <a16:rowId xmlns:a16="http://schemas.microsoft.com/office/drawing/2014/main" val="10003"/>
                  </a:ext>
                </a:extLst>
              </a:tr>
              <a:tr h="586800">
                <a:tc>
                  <a:txBody>
                    <a:bodyPr/>
                    <a:lstStyle/>
                    <a:p>
                      <a:pPr algn="r">
                        <a:lnSpc>
                          <a:spcPct val="107000"/>
                        </a:lnSpc>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16:00 – 16:45</a:t>
                      </a:r>
                    </a:p>
                  </a:txBody>
                  <a:tcPr marL="58293" marR="58293" marT="53975" marB="53975" anchor="ctr">
                    <a:solidFill>
                      <a:schemeClr val="accent1">
                        <a:lumMod val="20000"/>
                        <a:lumOff val="80000"/>
                      </a:schemeClr>
                    </a:solidFill>
                  </a:tcPr>
                </a:tc>
                <a:tc>
                  <a:txBody>
                    <a:bodyPr/>
                    <a:lstStyle/>
                    <a:p>
                      <a:pPr>
                        <a:lnSpc>
                          <a:spcPct val="107000"/>
                        </a:lnSpc>
                        <a:spcAft>
                          <a:spcPts val="0"/>
                        </a:spcAft>
                      </a:pPr>
                      <a:r>
                        <a:rPr lang="en-US" sz="1600" b="1" baseline="0" dirty="0">
                          <a:effectLst/>
                        </a:rPr>
                        <a:t>#5: TLM developments &amp; proposals</a:t>
                      </a:r>
                    </a:p>
                    <a:p>
                      <a:pPr>
                        <a:lnSpc>
                          <a:spcPct val="107000"/>
                        </a:lnSpc>
                        <a:spcAft>
                          <a:spcPts val="0"/>
                        </a:spcAft>
                      </a:pPr>
                      <a:r>
                        <a:rPr lang="en-US" sz="1600" i="1" dirty="0"/>
                        <a:t>Joachim Geishauser, NXP; Ingo Feldner, Robert Bosch</a:t>
                      </a:r>
                      <a:endParaRPr lang="en-US" sz="1600" b="1" baseline="0" dirty="0">
                        <a:effectLst/>
                      </a:endParaRPr>
                    </a:p>
                  </a:txBody>
                  <a:tcPr marL="58293" marR="58293" marT="53975" marB="53975" anchor="ctr">
                    <a:solidFill>
                      <a:schemeClr val="accent1">
                        <a:lumMod val="20000"/>
                        <a:lumOff val="80000"/>
                      </a:schemeClr>
                    </a:solidFill>
                  </a:tcPr>
                </a:tc>
                <a:extLst>
                  <a:ext uri="{0D108BD9-81ED-4DB2-BD59-A6C34878D82A}">
                    <a16:rowId xmlns:a16="http://schemas.microsoft.com/office/drawing/2014/main" val="2046848797"/>
                  </a:ext>
                </a:extLst>
              </a:tr>
              <a:tr h="586800">
                <a:tc>
                  <a:txBody>
                    <a:bodyPr/>
                    <a:lstStyle/>
                    <a:p>
                      <a:pPr algn="r">
                        <a:lnSpc>
                          <a:spcPct val="107000"/>
                        </a:lnSpc>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16:45 – 17:30</a:t>
                      </a:r>
                    </a:p>
                  </a:txBody>
                  <a:tcPr marL="58293" marR="58293" marT="53975" marB="53975" anchor="ctr">
                    <a:solidFill>
                      <a:schemeClr val="accent1">
                        <a:lumMod val="20000"/>
                        <a:lumOff val="80000"/>
                      </a:schemeClr>
                    </a:solidFill>
                  </a:tcPr>
                </a:tc>
                <a:tc>
                  <a:txBody>
                    <a:bodyPr/>
                    <a:lstStyle/>
                    <a:p>
                      <a:pPr>
                        <a:lnSpc>
                          <a:spcPct val="107000"/>
                        </a:lnSpc>
                        <a:spcAft>
                          <a:spcPts val="0"/>
                        </a:spcAft>
                      </a:pPr>
                      <a:r>
                        <a:rPr lang="en-US" sz="1600" b="1" baseline="0" dirty="0">
                          <a:effectLst/>
                        </a:rPr>
                        <a:t>Open discussion on </a:t>
                      </a:r>
                      <a:r>
                        <a:rPr lang="en-US" sz="1600" b="1" baseline="0" dirty="0" err="1">
                          <a:effectLst/>
                        </a:rPr>
                        <a:t>SystemC</a:t>
                      </a:r>
                      <a:r>
                        <a:rPr lang="en-US" sz="1600" b="1" baseline="0" dirty="0">
                          <a:effectLst/>
                        </a:rPr>
                        <a:t> standards</a:t>
                      </a:r>
                    </a:p>
                  </a:txBody>
                  <a:tcPr marL="58293" marR="58293" marT="53975" marB="53975" anchor="ctr">
                    <a:solidFill>
                      <a:schemeClr val="accent1">
                        <a:lumMod val="20000"/>
                        <a:lumOff val="80000"/>
                      </a:schemeClr>
                    </a:solidFill>
                  </a:tcPr>
                </a:tc>
                <a:extLst>
                  <a:ext uri="{0D108BD9-81ED-4DB2-BD59-A6C34878D82A}">
                    <a16:rowId xmlns:a16="http://schemas.microsoft.com/office/drawing/2014/main" val="3676919238"/>
                  </a:ext>
                </a:extLst>
              </a:tr>
              <a:tr h="586800">
                <a:tc>
                  <a:txBody>
                    <a:bodyPr/>
                    <a:lstStyle/>
                    <a:p>
                      <a:pPr algn="r">
                        <a:lnSpc>
                          <a:spcPct val="107000"/>
                        </a:lnSpc>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17:30-17:45</a:t>
                      </a:r>
                    </a:p>
                  </a:txBody>
                  <a:tcPr marL="58293" marR="58293" marT="53975" marB="53975" anchor="ctr">
                    <a:solidFill>
                      <a:schemeClr val="accent1">
                        <a:lumMod val="20000"/>
                        <a:lumOff val="80000"/>
                      </a:schemeClr>
                    </a:solidFill>
                  </a:tcPr>
                </a:tc>
                <a:tc>
                  <a:txBody>
                    <a:bodyPr/>
                    <a:lstStyle/>
                    <a:p>
                      <a:pPr>
                        <a:lnSpc>
                          <a:spcPct val="107000"/>
                        </a:lnSpc>
                        <a:spcAft>
                          <a:spcPts val="0"/>
                        </a:spcAft>
                      </a:pPr>
                      <a:r>
                        <a:rPr lang="en-US" sz="1600" b="1" baseline="0" dirty="0">
                          <a:effectLst/>
                        </a:rPr>
                        <a:t>Wrap-up &amp; Closing</a:t>
                      </a:r>
                    </a:p>
                  </a:txBody>
                  <a:tcPr marL="58293" marR="58293" marT="53975" marB="53975" anchor="ctr">
                    <a:solidFill>
                      <a:schemeClr val="accent1">
                        <a:lumMod val="20000"/>
                        <a:lumOff val="80000"/>
                      </a:schemeClr>
                    </a:solidFill>
                  </a:tcPr>
                </a:tc>
                <a:extLst>
                  <a:ext uri="{0D108BD9-81ED-4DB2-BD59-A6C34878D82A}">
                    <a16:rowId xmlns:a16="http://schemas.microsoft.com/office/drawing/2014/main" val="3392068571"/>
                  </a:ext>
                </a:extLst>
              </a:tr>
            </a:tbl>
          </a:graphicData>
        </a:graphic>
      </p:graphicFrame>
    </p:spTree>
    <p:extLst>
      <p:ext uri="{BB962C8B-B14F-4D97-AF65-F5344CB8AC3E}">
        <p14:creationId xmlns:p14="http://schemas.microsoft.com/office/powerpoint/2010/main" val="13713174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Results collection</a:t>
            </a:r>
            <a:endParaRPr lang="en-US" dirty="0"/>
          </a:p>
        </p:txBody>
      </p:sp>
      <p:sp>
        <p:nvSpPr>
          <p:cNvPr id="3" name="Content Placeholder 2"/>
          <p:cNvSpPr>
            <a:spLocks noGrp="1"/>
          </p:cNvSpPr>
          <p:nvPr>
            <p:ph idx="1"/>
          </p:nvPr>
        </p:nvSpPr>
        <p:spPr/>
        <p:txBody>
          <a:bodyPr>
            <a:normAutofit/>
          </a:bodyPr>
          <a:lstStyle/>
          <a:p>
            <a:r>
              <a:rPr lang="en-US" dirty="0"/>
              <a:t>In the </a:t>
            </a:r>
            <a:r>
              <a:rPr lang="en-US" b="1" dirty="0"/>
              <a:t>Technical Sessions</a:t>
            </a:r>
            <a:r>
              <a:rPr lang="en-US" dirty="0"/>
              <a:t>, please</a:t>
            </a:r>
          </a:p>
          <a:p>
            <a:pPr lvl="1"/>
            <a:r>
              <a:rPr lang="en-US" dirty="0"/>
              <a:t>nominate a </a:t>
            </a:r>
            <a:r>
              <a:rPr lang="en-US" b="1" dirty="0"/>
              <a:t>secretary to take minutes</a:t>
            </a:r>
            <a:endParaRPr lang="en-US" dirty="0"/>
          </a:p>
          <a:p>
            <a:pPr lvl="1"/>
            <a:r>
              <a:rPr lang="en-US" dirty="0"/>
              <a:t>prepare </a:t>
            </a:r>
            <a:r>
              <a:rPr lang="en-US" b="1" dirty="0"/>
              <a:t>summary </a:t>
            </a:r>
            <a:r>
              <a:rPr lang="en-US" dirty="0"/>
              <a:t>for follow-up discussions</a:t>
            </a:r>
            <a:endParaRPr lang="en-US" b="1" dirty="0"/>
          </a:p>
          <a:p>
            <a:pPr lvl="2"/>
            <a:r>
              <a:rPr lang="en-US" dirty="0"/>
              <a:t>Main consensual/controversial points</a:t>
            </a:r>
          </a:p>
          <a:p>
            <a:pPr lvl="2"/>
            <a:r>
              <a:rPr lang="en-US" dirty="0"/>
              <a:t>Next steps in Accellera (including owners and destination WGs)</a:t>
            </a:r>
          </a:p>
          <a:p>
            <a:endParaRPr lang="de-DE" dirty="0"/>
          </a:p>
          <a:p>
            <a:r>
              <a:rPr lang="de-DE" dirty="0"/>
              <a:t>Detailed results will be forwarded to Accellera WGs</a:t>
            </a:r>
          </a:p>
          <a:p>
            <a:pPr lvl="1"/>
            <a:r>
              <a:rPr lang="de-DE" dirty="0"/>
              <a:t>Including presented material</a:t>
            </a:r>
          </a:p>
          <a:p>
            <a:pPr lvl="1"/>
            <a:r>
              <a:rPr lang="de-DE" b="1" dirty="0"/>
              <a:t>Join Accellera WGs </a:t>
            </a:r>
            <a:r>
              <a:rPr lang="de-DE" dirty="0"/>
              <a:t>to continue your participation!</a:t>
            </a:r>
            <a:endParaRPr lang="en-US" dirty="0"/>
          </a:p>
        </p:txBody>
      </p:sp>
      <p:sp>
        <p:nvSpPr>
          <p:cNvPr id="4" name="Footer Placeholder 3"/>
          <p:cNvSpPr>
            <a:spLocks noGrp="1"/>
          </p:cNvSpPr>
          <p:nvPr>
            <p:ph type="ftr" sz="quarter" idx="11"/>
          </p:nvPr>
        </p:nvSpPr>
        <p:spPr/>
        <p:txBody>
          <a:bodyPr/>
          <a:lstStyle/>
          <a:p>
            <a:r>
              <a:rPr lang="en-US" dirty="0"/>
              <a:t>© Accellera Systems Initiative</a:t>
            </a:r>
          </a:p>
        </p:txBody>
      </p:sp>
      <p:sp>
        <p:nvSpPr>
          <p:cNvPr id="5" name="Slide Number Placeholder 4"/>
          <p:cNvSpPr>
            <a:spLocks noGrp="1"/>
          </p:cNvSpPr>
          <p:nvPr>
            <p:ph type="sldNum" sz="quarter" idx="12"/>
          </p:nvPr>
        </p:nvSpPr>
        <p:spPr/>
        <p:txBody>
          <a:bodyPr/>
          <a:lstStyle/>
          <a:p>
            <a:fld id="{8B820FFD-5868-4678-ACC2-C353669912D5}" type="slidenum">
              <a:rPr lang="en-US" smtClean="0"/>
              <a:pPr/>
              <a:t>8</a:t>
            </a:fld>
            <a:endParaRPr lang="en-US" dirty="0"/>
          </a:p>
        </p:txBody>
      </p:sp>
    </p:spTree>
    <p:extLst>
      <p:ext uri="{BB962C8B-B14F-4D97-AF65-F5344CB8AC3E}">
        <p14:creationId xmlns:p14="http://schemas.microsoft.com/office/powerpoint/2010/main" val="39208895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de-DE" dirty="0"/>
              <a:t>SystemC WG Updates</a:t>
            </a:r>
            <a:endParaRPr lang="en-US" dirty="0"/>
          </a:p>
        </p:txBody>
      </p:sp>
      <p:sp>
        <p:nvSpPr>
          <p:cNvPr id="3" name="Text Placeholder 2"/>
          <p:cNvSpPr>
            <a:spLocks noGrp="1"/>
          </p:cNvSpPr>
          <p:nvPr>
            <p:ph type="body" idx="1"/>
          </p:nvPr>
        </p:nvSpPr>
        <p:spPr/>
        <p:txBody>
          <a:bodyPr/>
          <a:lstStyle/>
          <a:p>
            <a:endParaRPr lang="de-DE"/>
          </a:p>
        </p:txBody>
      </p:sp>
      <p:sp>
        <p:nvSpPr>
          <p:cNvPr id="4" name="Footer Placeholder 3"/>
          <p:cNvSpPr>
            <a:spLocks noGrp="1"/>
          </p:cNvSpPr>
          <p:nvPr>
            <p:ph type="ftr" sz="quarter" idx="11"/>
          </p:nvPr>
        </p:nvSpPr>
        <p:spPr/>
        <p:txBody>
          <a:bodyPr/>
          <a:lstStyle/>
          <a:p>
            <a:r>
              <a:rPr lang="en-US" dirty="0"/>
              <a:t>© Accellera Systems Initiative</a:t>
            </a:r>
          </a:p>
        </p:txBody>
      </p:sp>
      <p:sp>
        <p:nvSpPr>
          <p:cNvPr id="5" name="Slide Number Placeholder 4"/>
          <p:cNvSpPr>
            <a:spLocks noGrp="1"/>
          </p:cNvSpPr>
          <p:nvPr>
            <p:ph type="sldNum" sz="quarter" idx="12"/>
          </p:nvPr>
        </p:nvSpPr>
        <p:spPr/>
        <p:txBody>
          <a:bodyPr/>
          <a:lstStyle/>
          <a:p>
            <a:fld id="{8B820FFD-5868-4678-ACC2-C353669912D5}" type="slidenum">
              <a:rPr lang="en-US" smtClean="0"/>
              <a:pPr/>
              <a:t>9</a:t>
            </a:fld>
            <a:endParaRPr lang="en-US" dirty="0"/>
          </a:p>
        </p:txBody>
      </p:sp>
    </p:spTree>
    <p:extLst>
      <p:ext uri="{BB962C8B-B14F-4D97-AF65-F5344CB8AC3E}">
        <p14:creationId xmlns:p14="http://schemas.microsoft.com/office/powerpoint/2010/main" val="1771777509"/>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AC529A4D857314092F8987294A43FD3" ma:contentTypeVersion="0" ma:contentTypeDescription="Create a new document." ma:contentTypeScope="" ma:versionID="b3a40a446e339e50bd650e277a113f3f">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171F2A1-2ACF-4A95-B48F-47B38B7131B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091CAD78-C6F6-407D-A9D5-329355F07703}">
  <ds:schemaRefs>
    <ds:schemaRef ds:uri="http://purl.org/dc/terms/"/>
    <ds:schemaRef ds:uri="http://schemas.microsoft.com/office/2006/documentManagement/types"/>
    <ds:schemaRef ds:uri="http://purl.org/dc/elements/1.1/"/>
    <ds:schemaRef ds:uri="http://purl.org/dc/dcmitype/"/>
    <ds:schemaRef ds:uri="http://www.w3.org/XML/1998/namespace"/>
    <ds:schemaRef ds:uri="http://schemas.openxmlformats.org/package/2006/metadata/core-properties"/>
    <ds:schemaRef ds:uri="http://schemas.microsoft.com/office/2006/metadata/properties"/>
  </ds:schemaRefs>
</ds:datastoreItem>
</file>

<file path=customXml/itemProps3.xml><?xml version="1.0" encoding="utf-8"?>
<ds:datastoreItem xmlns:ds="http://schemas.openxmlformats.org/officeDocument/2006/customXml" ds:itemID="{1A855BF4-2A99-441B-9566-850307E4F0A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1357</Words>
  <Application>Microsoft Office PowerPoint</Application>
  <PresentationFormat>On-screen Show (4:3)</PresentationFormat>
  <Paragraphs>199</Paragraphs>
  <Slides>18</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Times New Roman</vt:lpstr>
      <vt:lpstr>TUM Neue Helvetica 55 Regular</vt:lpstr>
      <vt:lpstr>1_Office Theme</vt:lpstr>
      <vt:lpstr> </vt:lpstr>
      <vt:lpstr>WARM WELCOME to 3nd SystemC Evolution Day!</vt:lpstr>
      <vt:lpstr>Welcome @ Holiday Inn</vt:lpstr>
      <vt:lpstr>Event Sponsor</vt:lpstr>
      <vt:lpstr>Special Thanks*</vt:lpstr>
      <vt:lpstr>Morning program</vt:lpstr>
      <vt:lpstr>Afternoon program</vt:lpstr>
      <vt:lpstr>Results collection</vt:lpstr>
      <vt:lpstr>SystemC WG Updates</vt:lpstr>
      <vt:lpstr>Accellera SystemC Working Groups</vt:lpstr>
      <vt:lpstr>IEEE related  Working Groups</vt:lpstr>
      <vt:lpstr>SystemC WG’s update</vt:lpstr>
      <vt:lpstr>Other topics</vt:lpstr>
      <vt:lpstr>Accellera Systems Initiative IP Rights Policy Slides</vt:lpstr>
      <vt:lpstr>Accellera IP Rights Fundamentals</vt:lpstr>
      <vt:lpstr>Participants, Patents, and Duty to Inform</vt:lpstr>
      <vt:lpstr>IPR and Patent-Related Documents</vt:lpstr>
      <vt:lpstr>Morning program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2011-11-23T07:37:04Z</dcterms:created>
  <dcterms:modified xsi:type="dcterms:W3CDTF">2018-10-22T17:47:44Z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0x0101004AC529A4D857314092F8987294A43FD3</vt:lpwstr>
  </property>
</Properties>
</file>