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908" r:id="rId4"/>
  </p:sldMasterIdLst>
  <p:notesMasterIdLst>
    <p:notesMasterId r:id="rId7"/>
  </p:notesMasterIdLst>
  <p:handoutMasterIdLst>
    <p:handoutMasterId r:id="rId8"/>
  </p:handoutMasterIdLst>
  <p:sldIdLst>
    <p:sldId id="539" r:id="rId5"/>
    <p:sldId id="545" r:id="rId6"/>
  </p:sldIdLst>
  <p:sldSz cx="9144000" cy="6858000" type="screen4x3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F8A88964-7640-45E0-957A-BD23B6B9B5C6}">
          <p14:sldIdLst>
            <p14:sldId id="539"/>
            <p14:sldId id="545"/>
          </p14:sldIdLst>
        </p14:section>
        <p14:section name="WG Updates" id="{21A24078-5B90-4FF1-8116-36DCF26B2EBD}">
          <p14:sldIdLst/>
        </p14:section>
        <p14:section name="IPR slides" id="{8B5CD612-B87E-4E22-A751-129E4790137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9900"/>
    <a:srgbClr val="0099CC"/>
    <a:srgbClr val="385D8A"/>
    <a:srgbClr val="FFFFCC"/>
    <a:srgbClr val="99FF33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85829" autoAdjust="0"/>
  </p:normalViewPr>
  <p:slideViewPr>
    <p:cSldViewPr>
      <p:cViewPr varScale="1">
        <p:scale>
          <a:sx n="86" d="100"/>
          <a:sy n="86" d="100"/>
        </p:scale>
        <p:origin x="114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49" d="100"/>
          <a:sy n="149" d="100"/>
        </p:scale>
        <p:origin x="91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22.10.2018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10/22/2018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95650" y="519113"/>
            <a:ext cx="3457575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 descr="accellera_logo_color_200x11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8454" y="5943600"/>
            <a:ext cx="1451383" cy="80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83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68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2209800" cy="365125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9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90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10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035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7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828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95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982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08455" y="6200478"/>
            <a:ext cx="988540" cy="5486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164" y="6006582"/>
            <a:ext cx="1169573" cy="727475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74528D-C70A-4B6F-B77A-77868A62486B}"/>
              </a:ext>
            </a:extLst>
          </p:cNvPr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6918" y="5839985"/>
            <a:ext cx="1595120" cy="931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1632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Morning</a:t>
            </a:r>
            <a:r>
              <a:rPr lang="nl-NL" dirty="0"/>
              <a:t> program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917095"/>
              </p:ext>
            </p:extLst>
          </p:nvPr>
        </p:nvGraphicFramePr>
        <p:xfrm>
          <a:off x="457200" y="1447800"/>
          <a:ext cx="8229600" cy="4348474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34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95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658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09:30 – 10:00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Welcome coffee </a:t>
                      </a:r>
                      <a:r>
                        <a:rPr lang="en-US" sz="1600" b="0" kern="120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sponsored by Accellera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217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10:00 </a:t>
                      </a: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</a:t>
                      </a: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10:15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Introduction</a:t>
                      </a:r>
                      <a:endParaRPr lang="en-US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43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10:15 </a:t>
                      </a: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</a:t>
                      </a: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10:45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i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Brief </a:t>
                      </a:r>
                      <a:r>
                        <a:rPr lang="en-US" sz="1600" b="1" i="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SystemC</a:t>
                      </a:r>
                      <a:r>
                        <a:rPr lang="en-US" sz="1600" b="1" i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 Working Groups standardization update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152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10:45 – 11:15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#1: </a:t>
                      </a:r>
                      <a:r>
                        <a:rPr lang="en-US" sz="1600" b="1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SystemC</a:t>
                      </a:r>
                      <a:r>
                        <a:rPr lang="en-US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 AMS update</a:t>
                      </a:r>
                      <a:br>
                        <a:rPr lang="en-US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</a:br>
                      <a:r>
                        <a:rPr lang="de-DE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Einwich</a:t>
                      </a:r>
                      <a:r>
                        <a:rPr lang="de-DE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Karsten, COSEDA Technologies GmbH</a:t>
                      </a:r>
                      <a:endParaRPr lang="en-US" sz="1600" i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697543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11:15 – 11:45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Coffee break</a:t>
                      </a:r>
                      <a:r>
                        <a:rPr lang="en-US" sz="1600" b="1" baseline="0" dirty="0">
                          <a:effectLst/>
                        </a:rPr>
                        <a:t> </a:t>
                      </a:r>
                      <a:r>
                        <a:rPr lang="en-US" sz="1600" baseline="0" dirty="0">
                          <a:effectLst/>
                        </a:rPr>
                        <a:t>– sponsored by Accellera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11:45 – 12:45</a:t>
                      </a:r>
                    </a:p>
                  </a:txBody>
                  <a:tcPr marL="58293" marR="58293" marT="53975" marB="53975" anchor="ctr">
                    <a:solidFill>
                      <a:schemeClr val="tx2">
                        <a:lumMod val="20000"/>
                        <a:lumOff val="80000"/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#2: </a:t>
                      </a:r>
                      <a:r>
                        <a:rPr lang="en-US" sz="1600" b="1" baseline="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SystemC</a:t>
                      </a: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 multi-language requirements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Martin Barnasconi, NXP; </a:t>
                      </a:r>
                      <a:r>
                        <a:rPr lang="en-US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Faris</a:t>
                      </a: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Khundakjie</a:t>
                      </a: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, Intel; Alex </a:t>
                      </a:r>
                      <a:r>
                        <a:rPr lang="en-US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Chudnovsky</a:t>
                      </a: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; Vitaly </a:t>
                      </a:r>
                      <a:r>
                        <a:rPr lang="en-US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Yankelevich</a:t>
                      </a: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, Cadence; Warren Stapleton; Bryan </a:t>
                      </a:r>
                      <a:r>
                        <a:rPr lang="en-US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Sniderman</a:t>
                      </a: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, AMD</a:t>
                      </a:r>
                      <a:endParaRPr lang="en-US" sz="1600" b="1" baseline="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tx2">
                        <a:lumMod val="20000"/>
                        <a:lumOff val="80000"/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059730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12:45 – 14:00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Lunch break </a:t>
                      </a:r>
                      <a:r>
                        <a:rPr lang="en-US" sz="1600" b="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courtesy of </a:t>
                      </a:r>
                      <a:r>
                        <a:rPr lang="en-US" sz="1600" b="0" baseline="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Accellera</a:t>
                      </a:r>
                      <a:r>
                        <a:rPr lang="en-US" sz="1600" b="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, Cadence, Mentor a Siemens Business, and Synopsys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694211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657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Welcome @ Holiday Inn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4577839" cy="5181600"/>
          </a:xfrm>
        </p:spPr>
        <p:txBody>
          <a:bodyPr>
            <a:normAutofit/>
          </a:bodyPr>
          <a:lstStyle/>
          <a:p>
            <a:pPr marL="0" indent="0" fontAlgn="auto">
              <a:lnSpc>
                <a:spcPct val="150000"/>
              </a:lnSpc>
              <a:spcAft>
                <a:spcPts val="0"/>
              </a:spcAft>
              <a:buNone/>
            </a:pPr>
            <a:endParaRPr lang="de-DE" sz="1600" dirty="0">
              <a:latin typeface="TUM Neue Helvetica 55 Regular" panose="020B0604020202020204" pitchFamily="34" charset="0"/>
            </a:endParaRPr>
          </a:p>
          <a:p>
            <a:endParaRPr lang="de-DE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56C0C4-0C0D-48BD-B1A4-8E424DD50B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167" t="28590" r="27500" b="4925"/>
          <a:stretch/>
        </p:blipFill>
        <p:spPr>
          <a:xfrm>
            <a:off x="1676400" y="1219200"/>
            <a:ext cx="5334000" cy="4495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08EFCA-DDF2-4A55-8CDA-28EBEBF10A48}"/>
              </a:ext>
            </a:extLst>
          </p:cNvPr>
          <p:cNvSpPr txBox="1"/>
          <p:nvPr/>
        </p:nvSpPr>
        <p:spPr>
          <a:xfrm>
            <a:off x="1322861" y="5587482"/>
            <a:ext cx="6041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good discussions – coffee and food is a must have ;-)</a:t>
            </a:r>
          </a:p>
        </p:txBody>
      </p:sp>
    </p:spTree>
    <p:extLst>
      <p:ext uri="{BB962C8B-B14F-4D97-AF65-F5344CB8AC3E}">
        <p14:creationId xmlns:p14="http://schemas.microsoft.com/office/powerpoint/2010/main" val="129457183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091CAD78-C6F6-407D-A9D5-329355F07703}">
  <ds:schemaRefs>
    <ds:schemaRef ds:uri="http://purl.org/dc/elements/1.1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121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TUM Neue Helvetica 55 Regular</vt:lpstr>
      <vt:lpstr>1_Office Theme</vt:lpstr>
      <vt:lpstr>Morning program</vt:lpstr>
      <vt:lpstr>Welcome @ Holiday Inn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2018-10-22T07:21:49Z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