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908" r:id="rId4"/>
  </p:sldMasterIdLst>
  <p:notesMasterIdLst>
    <p:notesMasterId r:id="rId8"/>
  </p:notesMasterIdLst>
  <p:handoutMasterIdLst>
    <p:handoutMasterId r:id="rId9"/>
  </p:handoutMasterIdLst>
  <p:sldIdLst>
    <p:sldId id="541" r:id="rId5"/>
    <p:sldId id="540" r:id="rId6"/>
    <p:sldId id="506" r:id="rId7"/>
  </p:sldIdLst>
  <p:sldSz cx="9144000" cy="6858000" type="screen4x3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8A88964-7640-45E0-957A-BD23B6B9B5C6}">
          <p14:sldIdLst>
            <p14:sldId id="541"/>
            <p14:sldId id="540"/>
            <p14:sldId id="506"/>
          </p14:sldIdLst>
        </p14:section>
        <p14:section name="WG Updates" id="{21A24078-5B90-4FF1-8116-36DCF26B2EBD}">
          <p14:sldIdLst/>
        </p14:section>
        <p14:section name="IPR slides" id="{8B5CD612-B87E-4E22-A751-129E4790137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9900"/>
    <a:srgbClr val="0099CC"/>
    <a:srgbClr val="385D8A"/>
    <a:srgbClr val="FFFFCC"/>
    <a:srgbClr val="99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85829" autoAdjust="0"/>
  </p:normalViewPr>
  <p:slideViewPr>
    <p:cSldViewPr>
      <p:cViewPr varScale="1">
        <p:scale>
          <a:sx n="77" d="100"/>
          <a:sy n="77" d="100"/>
        </p:scale>
        <p:origin x="100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9" d="100"/>
          <a:sy n="149" d="100"/>
        </p:scale>
        <p:origin x="91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0A739-2F20-47C1-8A40-9FA991D4561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001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8454" y="5943600"/>
            <a:ext cx="1451383" cy="80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3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2209800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90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0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2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5" y="6200478"/>
            <a:ext cx="988540" cy="5486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164" y="6006582"/>
            <a:ext cx="1169573" cy="72747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74528D-C70A-4B6F-B77A-77868A62486B}"/>
              </a:ext>
            </a:extLst>
          </p:cNvPr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63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Afternoon program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537608"/>
              </p:ext>
            </p:extLst>
          </p:nvPr>
        </p:nvGraphicFramePr>
        <p:xfrm>
          <a:off x="457200" y="1447800"/>
          <a:ext cx="8229600" cy="443597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22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12:45 – 14:00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Lunch break 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courtesy of </a:t>
                      </a:r>
                      <a:r>
                        <a:rPr lang="en-US" sz="1600" b="0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Accellera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, Cadence, Mentor a Siemens Business, and Synopsys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2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14:00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#3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Where are we on CCI?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Engblom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Jakob, Intel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85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14:30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#4: Functional coverage for </a:t>
                      </a:r>
                      <a:r>
                        <a:rPr lang="en-US" sz="1600" b="1" kern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SystemC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(FC4SC)</a:t>
                      </a:r>
                      <a:b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Dragos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Dospinescu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AMIQ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 – 16:00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Coffee break</a:t>
                      </a:r>
                      <a:r>
                        <a:rPr lang="en-US" sz="18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8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16:00 – 16:45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#5: TLM developments &amp; proposals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Joachim Geishauser, NXP; Ingo Feldner, Robert Bosch</a:t>
                      </a:r>
                      <a:endParaRPr lang="en-US" sz="1600" b="1" baseline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48797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16:45 – 17:30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effectLst/>
                        </a:rPr>
                        <a:t>Open discussion on </a:t>
                      </a:r>
                      <a:r>
                        <a:rPr lang="en-US" sz="1600" b="1" baseline="0" dirty="0" err="1">
                          <a:effectLst/>
                        </a:rPr>
                        <a:t>SystemC</a:t>
                      </a:r>
                      <a:r>
                        <a:rPr lang="en-US" sz="1600" b="1" baseline="0" dirty="0">
                          <a:effectLst/>
                        </a:rPr>
                        <a:t> standards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919238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17:30-17:45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Wrap-up &amp; Closing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68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02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Afternoon program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615998"/>
              </p:ext>
            </p:extLst>
          </p:nvPr>
        </p:nvGraphicFramePr>
        <p:xfrm>
          <a:off x="457200" y="1447800"/>
          <a:ext cx="8229600" cy="443597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23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5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22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12:45 – 14:00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Lunch break 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courtesy of </a:t>
                      </a:r>
                      <a:r>
                        <a:rPr lang="en-US" sz="1600" b="0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Accellera</a:t>
                      </a:r>
                      <a:r>
                        <a:rPr lang="en-US" sz="1600" b="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, Cadence, Mentor a Siemens Business, and Synopsys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2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14:00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#3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Where are we on CCI?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Engblom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Jakob, Intel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85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14:30 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#4: Functional coverage for </a:t>
                      </a:r>
                      <a:r>
                        <a:rPr lang="en-US" sz="1600" b="1" kern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SystemC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(FC4SC)</a:t>
                      </a:r>
                      <a:br>
                        <a:rPr lang="en-US" sz="16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Dragos </a:t>
                      </a:r>
                      <a:r>
                        <a:rPr lang="en-US" sz="1600" i="1" dirty="0" err="1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Dospinescu</a:t>
                      </a: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, AMIQ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15:30 – 16:00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Coffee break</a:t>
                      </a:r>
                      <a:r>
                        <a:rPr lang="en-US" sz="18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8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– sponsored by Accellera</a:t>
                      </a:r>
                    </a:p>
                  </a:txBody>
                  <a:tcPr marL="58293" marR="58293" marT="53975" marB="5397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16:00 – 16:45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#5: TLM developments &amp; proposals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Joachim Geishauser, NXP; Ingo Feldner, Robert Bosch</a:t>
                      </a:r>
                      <a:endParaRPr lang="en-US" sz="1600" b="1" baseline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48797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16:45 – 17:30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Open discussion on </a:t>
                      </a:r>
                      <a:r>
                        <a:rPr lang="en-US" sz="1600" b="1" baseline="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SystemC</a:t>
                      </a:r>
                      <a:r>
                        <a:rPr lang="en-US" sz="1600" b="1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 standards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919238"/>
                  </a:ext>
                </a:extLst>
              </a:tr>
              <a:tr h="5868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17:30-17:45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effectLst/>
                        </a:rPr>
                        <a:t>Wrap-up &amp; Closing</a:t>
                      </a:r>
                    </a:p>
                  </a:txBody>
                  <a:tcPr marL="58293" marR="58293" marT="53975" marB="539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068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31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4C5F419-D7DF-4ECD-B8D7-D718A3E0B7E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5504" y="996950"/>
            <a:ext cx="7472991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C4B983-DDA8-4E25-880D-76394B7B62CD}"/>
              </a:ext>
            </a:extLst>
          </p:cNvPr>
          <p:cNvSpPr txBox="1"/>
          <p:nvPr/>
        </p:nvSpPr>
        <p:spPr>
          <a:xfrm>
            <a:off x="1981200" y="425450"/>
            <a:ext cx="4487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Thank you for attending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44D5E-3E85-4398-B0C4-6DB6318DB4A8}"/>
              </a:ext>
            </a:extLst>
          </p:cNvPr>
          <p:cNvSpPr txBox="1"/>
          <p:nvPr/>
        </p:nvSpPr>
        <p:spPr>
          <a:xfrm>
            <a:off x="2430226" y="5406737"/>
            <a:ext cx="4283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Have a save trip home</a:t>
            </a:r>
          </a:p>
        </p:txBody>
      </p:sp>
    </p:spTree>
    <p:extLst>
      <p:ext uri="{BB962C8B-B14F-4D97-AF65-F5344CB8AC3E}">
        <p14:creationId xmlns:p14="http://schemas.microsoft.com/office/powerpoint/2010/main" val="15290701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</Words>
  <Application>Microsoft Office PowerPoint</Application>
  <PresentationFormat>On-screen Show (4:3)</PresentationFormat>
  <Paragraphs>44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1_Office Theme</vt:lpstr>
      <vt:lpstr>Afternoon program</vt:lpstr>
      <vt:lpstr>Afternoon program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2018-10-22T07:06:08Z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