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11"/>
  </p:notesMasterIdLst>
  <p:handoutMasterIdLst>
    <p:handoutMasterId r:id="rId12"/>
  </p:handoutMasterIdLst>
  <p:sldIdLst>
    <p:sldId id="506" r:id="rId5"/>
    <p:sldId id="507" r:id="rId6"/>
    <p:sldId id="508" r:id="rId7"/>
    <p:sldId id="510" r:id="rId8"/>
    <p:sldId id="512" r:id="rId9"/>
    <p:sldId id="511" r:id="rId10"/>
  </p:sldIdLst>
  <p:sldSz cx="9144000" cy="6858000" type="screen4x3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F8A88964-7640-45E0-957A-BD23B6B9B5C6}">
          <p14:sldIdLst>
            <p14:sldId id="506"/>
            <p14:sldId id="507"/>
            <p14:sldId id="508"/>
            <p14:sldId id="510"/>
            <p14:sldId id="512"/>
            <p14:sldId id="5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2" autoAdjust="0"/>
    <p:restoredTop sz="85829" autoAdjust="0"/>
  </p:normalViewPr>
  <p:slideViewPr>
    <p:cSldViewPr>
      <p:cViewPr varScale="1">
        <p:scale>
          <a:sx n="116" d="100"/>
          <a:sy n="116" d="100"/>
        </p:scale>
        <p:origin x="11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1120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0A739-2F20-47C1-8A40-9FA991D4561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940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8454" y="5943600"/>
            <a:ext cx="1451383" cy="8055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22098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0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0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5" y="6200478"/>
            <a:ext cx="988540" cy="5486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D698524-FD73-4E0C-9111-6F391E04CAFF}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6918" y="5839985"/>
            <a:ext cx="1595120" cy="93154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image" Target="../media/image3.jpe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SCI-WG/tlm-serial/tree/master/tlm-can" TargetMode="External"/><Relationship Id="rId2" Type="http://schemas.openxmlformats.org/officeDocument/2006/relationships/hyperlink" Target="https://workspace.accellera.org/apps/org/workgroup/tlmwg/download.php/14231/SerialTLM_requirements_and_scenarios.d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TLM-Serial</a:t>
            </a:r>
            <a:br>
              <a:rPr lang="en-US" dirty="0" smtClean="0"/>
            </a:br>
            <a:r>
              <a:rPr lang="en-US" dirty="0" smtClean="0"/>
              <a:t>Status and future work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Jerome Cornet - ST</a:t>
            </a:r>
          </a:p>
          <a:p>
            <a:r>
              <a:rPr lang="en-US" sz="2800" dirty="0" smtClean="0"/>
              <a:t>Ingo Feldner – </a:t>
            </a:r>
            <a:r>
              <a:rPr lang="en-US" sz="2800" dirty="0"/>
              <a:t>Robert Bosch GmbH</a:t>
            </a:r>
          </a:p>
          <a:p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© Accellera Systems Initiative</a:t>
            </a:r>
          </a:p>
        </p:txBody>
      </p:sp>
    </p:spTree>
    <p:extLst>
      <p:ext uri="{BB962C8B-B14F-4D97-AF65-F5344CB8AC3E}">
        <p14:creationId xmlns:p14="http://schemas.microsoft.com/office/powerpoint/2010/main" val="15290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Copyright Permission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 non-exclusive, irrevocable, royalty-free copyright permission is granted by </a:t>
            </a:r>
            <a:r>
              <a:rPr lang="en-US" b="1" dirty="0" smtClean="0"/>
              <a:t>Robert Bosch GmbH </a:t>
            </a:r>
            <a:r>
              <a:rPr lang="en-US" dirty="0" smtClean="0"/>
              <a:t>to </a:t>
            </a:r>
            <a:r>
              <a:rPr lang="en-US" dirty="0"/>
              <a:t>use this material in developing all future revisions and editions of the resulting draft and approved Accellera Systems Initiative </a:t>
            </a:r>
            <a:r>
              <a:rPr lang="en-US" b="1" dirty="0"/>
              <a:t>SystemC</a:t>
            </a:r>
            <a:r>
              <a:rPr lang="en-US" dirty="0"/>
              <a:t> standard, and in derivative works based on this standard.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TLM-serial: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2"/>
            <a:ext cx="8229600" cy="17057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Problem Statement </a:t>
            </a:r>
          </a:p>
          <a:p>
            <a:r>
              <a:rPr lang="en-US" dirty="0" smtClean="0"/>
              <a:t>Electronic Control Units (ECUs) rely on serial on/off-chip interfaces to connect to IP and ECU networks</a:t>
            </a:r>
            <a:br>
              <a:rPr lang="en-US" dirty="0" smtClean="0"/>
            </a:br>
            <a:r>
              <a:rPr lang="en-US" dirty="0" smtClean="0"/>
              <a:t>Assembling </a:t>
            </a:r>
            <a:r>
              <a:rPr lang="en-US" b="1" dirty="0" smtClean="0"/>
              <a:t>virtual</a:t>
            </a:r>
            <a:r>
              <a:rPr lang="en-US" dirty="0" smtClean="0"/>
              <a:t> ECUs can introduce high effort due to proprietary abstract serial interface implementations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Content Placeholder 2_"/>
          <p:cNvSpPr txBox="1">
            <a:spLocks/>
          </p:cNvSpPr>
          <p:nvPr/>
        </p:nvSpPr>
        <p:spPr>
          <a:xfrm>
            <a:off x="457200" y="4689558"/>
            <a:ext cx="8229600" cy="14695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US" b="1" dirty="0" smtClean="0"/>
              <a:t>Goal</a:t>
            </a:r>
            <a:endParaRPr lang="en-US" dirty="0" smtClean="0"/>
          </a:p>
          <a:p>
            <a:pPr fontAlgn="auto">
              <a:spcAft>
                <a:spcPts val="0"/>
              </a:spcAft>
            </a:pPr>
            <a:r>
              <a:rPr lang="en-US" dirty="0" smtClean="0"/>
              <a:t>Establish modeling standard for serial on/off ECU interfaces to enable quick and easy assembly of VPs</a:t>
            </a:r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  <p:grpSp>
        <p:nvGrpSpPr>
          <p:cNvPr id="23" name="Gruppieren 65"/>
          <p:cNvGrpSpPr>
            <a:grpSpLocks/>
          </p:cNvGrpSpPr>
          <p:nvPr/>
        </p:nvGrpSpPr>
        <p:grpSpPr bwMode="auto">
          <a:xfrm>
            <a:off x="1371600" y="3182389"/>
            <a:ext cx="3025281" cy="1806542"/>
            <a:chOff x="5635897" y="3734891"/>
            <a:chExt cx="2664296" cy="1700015"/>
          </a:xfrm>
        </p:grpSpPr>
        <p:pic>
          <p:nvPicPr>
            <p:cNvPr id="24" name="Picture 12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38" cstate="print">
              <a:lum bright="20000" contrast="-40000"/>
            </a:blip>
            <a:srcRect l="4039" t="32798" r="3061" b="22735"/>
            <a:stretch>
              <a:fillRect/>
            </a:stretch>
          </p:blipFill>
          <p:spPr bwMode="auto">
            <a:xfrm>
              <a:off x="5635897" y="3734891"/>
              <a:ext cx="2664296" cy="17000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5" name="Textfeld 29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572250" y="4887913"/>
              <a:ext cx="260350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IFX</a:t>
              </a:r>
            </a:p>
          </p:txBody>
        </p:sp>
        <p:sp>
          <p:nvSpPr>
            <p:cNvPr id="26" name="Textfeld 30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7543800" y="4749800"/>
              <a:ext cx="251792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FSL</a:t>
              </a:r>
            </a:p>
          </p:txBody>
        </p:sp>
        <p:sp>
          <p:nvSpPr>
            <p:cNvPr id="27" name="Textfeld 31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5800725" y="4949155"/>
              <a:ext cx="261938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REL</a:t>
              </a:r>
            </a:p>
          </p:txBody>
        </p:sp>
        <p:sp>
          <p:nvSpPr>
            <p:cNvPr id="28" name="Textfeld 32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5875338" y="3892550"/>
              <a:ext cx="215900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RB</a:t>
              </a:r>
            </a:p>
          </p:txBody>
        </p:sp>
        <p:sp>
          <p:nvSpPr>
            <p:cNvPr id="29" name="Textfeld 33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5959475" y="4562475"/>
              <a:ext cx="219075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ST</a:t>
              </a:r>
            </a:p>
          </p:txBody>
        </p:sp>
        <p:sp>
          <p:nvSpPr>
            <p:cNvPr id="30" name="Textfeld 34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7004050" y="4157663"/>
              <a:ext cx="215900" cy="138483"/>
            </a:xfrm>
            <a:prstGeom prst="rect">
              <a:avLst/>
            </a:prstGeom>
            <a:solidFill>
              <a:srgbClr val="425C8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RB</a:t>
              </a:r>
            </a:p>
          </p:txBody>
        </p:sp>
        <p:cxnSp>
          <p:nvCxnSpPr>
            <p:cNvPr id="31" name="Gewinkelte Verbindung 36"/>
            <p:cNvCxnSpPr>
              <a:stCxn id="28" idx="3"/>
              <a:endCxn id="25" idx="0"/>
            </p:cNvCxnSpPr>
            <p:nvPr>
              <p:custDataLst>
                <p:tags r:id="rId31"/>
              </p:custDataLst>
            </p:nvPr>
          </p:nvCxnSpPr>
          <p:spPr>
            <a:xfrm>
              <a:off x="6091238" y="3961792"/>
              <a:ext cx="611188" cy="926122"/>
            </a:xfrm>
            <a:prstGeom prst="bentConnector2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29" idx="3"/>
              <a:endCxn id="25" idx="1"/>
            </p:cNvCxnSpPr>
            <p:nvPr>
              <p:custDataLst>
                <p:tags r:id="rId32"/>
              </p:custDataLst>
            </p:nvPr>
          </p:nvCxnSpPr>
          <p:spPr>
            <a:xfrm>
              <a:off x="6178550" y="4631716"/>
              <a:ext cx="393700" cy="325438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winkelte Verbindung 32"/>
            <p:cNvCxnSpPr>
              <a:stCxn id="27" idx="3"/>
              <a:endCxn id="25" idx="1"/>
            </p:cNvCxnSpPr>
            <p:nvPr>
              <p:custDataLst>
                <p:tags r:id="rId33"/>
              </p:custDataLst>
            </p:nvPr>
          </p:nvCxnSpPr>
          <p:spPr>
            <a:xfrm flipV="1">
              <a:off x="6062662" y="4957155"/>
              <a:ext cx="509588" cy="61242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winkelte Verbindung 33"/>
            <p:cNvCxnSpPr>
              <a:stCxn id="25" idx="3"/>
              <a:endCxn id="26" idx="1"/>
            </p:cNvCxnSpPr>
            <p:nvPr>
              <p:custDataLst>
                <p:tags r:id="rId34"/>
              </p:custDataLst>
            </p:nvPr>
          </p:nvCxnSpPr>
          <p:spPr>
            <a:xfrm flipV="1">
              <a:off x="6832600" y="4819042"/>
              <a:ext cx="711200" cy="138113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winkelte Verbindung 34"/>
            <p:cNvCxnSpPr>
              <a:stCxn id="25" idx="0"/>
              <a:endCxn id="30" idx="2"/>
            </p:cNvCxnSpPr>
            <p:nvPr>
              <p:custDataLst>
                <p:tags r:id="rId35"/>
              </p:custDataLst>
            </p:nvPr>
          </p:nvCxnSpPr>
          <p:spPr>
            <a:xfrm rot="5400000" flipH="1" flipV="1">
              <a:off x="6611329" y="4387243"/>
              <a:ext cx="591767" cy="4095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46"/>
            <p:cNvSpPr txBox="1"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7356624" y="3950915"/>
              <a:ext cx="738187" cy="332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  <a:sym typeface="Wingdings" pitchFamily="2" charset="2"/>
                </a:rPr>
                <a:t></a:t>
              </a:r>
              <a:r>
                <a:rPr lang="en-GB" dirty="0"/>
                <a:t>SPI</a:t>
              </a:r>
            </a:p>
          </p:txBody>
        </p:sp>
      </p:grpSp>
      <p:sp>
        <p:nvSpPr>
          <p:cNvPr id="37" name="Rechteck 36"/>
          <p:cNvSpPr/>
          <p:nvPr>
            <p:custDataLst>
              <p:tags r:id="rId1"/>
            </p:custDataLst>
          </p:nvPr>
        </p:nvSpPr>
        <p:spPr>
          <a:xfrm>
            <a:off x="4408680" y="3254351"/>
            <a:ext cx="2943743" cy="1605816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8" name="Textfeld 4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13053" y="4371240"/>
            <a:ext cx="282346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IFX</a:t>
            </a:r>
          </a:p>
        </p:txBody>
      </p:sp>
      <p:sp>
        <p:nvSpPr>
          <p:cNvPr id="39" name="Textfeld 4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43193" y="4217787"/>
            <a:ext cx="290954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FSL</a:t>
            </a:r>
          </a:p>
        </p:txBody>
      </p:sp>
      <p:sp>
        <p:nvSpPr>
          <p:cNvPr id="40" name="Textfeld 4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19374" y="4455907"/>
            <a:ext cx="282346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REL</a:t>
            </a:r>
          </a:p>
        </p:txBody>
      </p:sp>
      <p:sp>
        <p:nvSpPr>
          <p:cNvPr id="41" name="Textfeld 5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700870" y="3267046"/>
            <a:ext cx="235862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2" name="Textfeld 5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798648" y="4011407"/>
            <a:ext cx="237584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ST</a:t>
            </a:r>
          </a:p>
        </p:txBody>
      </p:sp>
      <p:sp>
        <p:nvSpPr>
          <p:cNvPr id="43" name="Textfeld 5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10858" y="3561622"/>
            <a:ext cx="234141" cy="153888"/>
          </a:xfrm>
          <a:prstGeom prst="rect">
            <a:avLst/>
          </a:prstGeom>
          <a:solidFill>
            <a:srgbClr val="425C8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RB</a:t>
            </a:r>
          </a:p>
        </p:txBody>
      </p:sp>
      <p:cxnSp>
        <p:nvCxnSpPr>
          <p:cNvPr id="44" name="Gewinkelte Verbindung 36_"/>
          <p:cNvCxnSpPr>
            <a:stCxn id="41" idx="3"/>
            <a:endCxn id="38" idx="0"/>
          </p:cNvCxnSpPr>
          <p:nvPr>
            <p:custDataLst>
              <p:tags r:id="rId8"/>
            </p:custDataLst>
          </p:nvPr>
        </p:nvCxnSpPr>
        <p:spPr>
          <a:xfrm>
            <a:off x="4936732" y="3343990"/>
            <a:ext cx="717494" cy="1027250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42" idx="3"/>
            <a:endCxn id="38" idx="1"/>
          </p:cNvCxnSpPr>
          <p:nvPr>
            <p:custDataLst>
              <p:tags r:id="rId9"/>
            </p:custDataLst>
          </p:nvPr>
        </p:nvCxnSpPr>
        <p:spPr>
          <a:xfrm>
            <a:off x="5036232" y="4088351"/>
            <a:ext cx="476821" cy="35983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40" idx="3"/>
            <a:endCxn id="38" idx="1"/>
          </p:cNvCxnSpPr>
          <p:nvPr>
            <p:custDataLst>
              <p:tags r:id="rId10"/>
            </p:custDataLst>
          </p:nvPr>
        </p:nvCxnSpPr>
        <p:spPr>
          <a:xfrm flipV="1">
            <a:off x="4901720" y="4448184"/>
            <a:ext cx="611333" cy="8466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winkelte Verbindung 36__"/>
          <p:cNvCxnSpPr>
            <a:stCxn id="38" idx="3"/>
            <a:endCxn id="39" idx="1"/>
          </p:cNvCxnSpPr>
          <p:nvPr>
            <p:custDataLst>
              <p:tags r:id="rId11"/>
            </p:custDataLst>
          </p:nvPr>
        </p:nvCxnSpPr>
        <p:spPr>
          <a:xfrm flipV="1">
            <a:off x="5795399" y="4294731"/>
            <a:ext cx="847794" cy="15345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winkelte Verbindung 360"/>
          <p:cNvCxnSpPr>
            <a:stCxn id="38" idx="0"/>
            <a:endCxn id="43" idx="2"/>
          </p:cNvCxnSpPr>
          <p:nvPr>
            <p:custDataLst>
              <p:tags r:id="rId12"/>
            </p:custDataLst>
          </p:nvPr>
        </p:nvCxnSpPr>
        <p:spPr>
          <a:xfrm rot="5400000" flipH="1" flipV="1">
            <a:off x="5563212" y="3806524"/>
            <a:ext cx="655730" cy="47370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60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862247" y="4531432"/>
            <a:ext cx="14901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SystemC-TLM2 </a:t>
            </a:r>
            <a:endParaRPr lang="en-GB" sz="1400" dirty="0"/>
          </a:p>
        </p:txBody>
      </p:sp>
      <p:sp>
        <p:nvSpPr>
          <p:cNvPr id="50" name="Gewitterblitz 49"/>
          <p:cNvSpPr/>
          <p:nvPr>
            <p:custDataLst>
              <p:tags r:id="rId14"/>
            </p:custDataLst>
          </p:nvPr>
        </p:nvSpPr>
        <p:spPr>
          <a:xfrm>
            <a:off x="4896149" y="4452612"/>
            <a:ext cx="156668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1" name="Gewitterblitz 50"/>
          <p:cNvSpPr/>
          <p:nvPr>
            <p:custDataLst>
              <p:tags r:id="rId15"/>
            </p:custDataLst>
          </p:nvPr>
        </p:nvSpPr>
        <p:spPr>
          <a:xfrm>
            <a:off x="5023291" y="3911099"/>
            <a:ext cx="156667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2" name="Gewitterblitz 51"/>
          <p:cNvSpPr/>
          <p:nvPr>
            <p:custDataLst>
              <p:tags r:id="rId16"/>
            </p:custDataLst>
          </p:nvPr>
        </p:nvSpPr>
        <p:spPr>
          <a:xfrm>
            <a:off x="5775084" y="4311501"/>
            <a:ext cx="156667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3" name="Gewitterblitz 52"/>
          <p:cNvSpPr/>
          <p:nvPr>
            <p:custDataLst>
              <p:tags r:id="rId17"/>
            </p:custDataLst>
          </p:nvPr>
        </p:nvSpPr>
        <p:spPr>
          <a:xfrm>
            <a:off x="4940253" y="3270807"/>
            <a:ext cx="154946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4" name="Textfeld 6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498434" y="3355845"/>
            <a:ext cx="80055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  <a:sym typeface="Wingdings" pitchFamily="2" charset="2"/>
              </a:rPr>
              <a:t>  </a:t>
            </a:r>
            <a:r>
              <a:rPr lang="en-GB" dirty="0"/>
              <a:t>SPI</a:t>
            </a:r>
          </a:p>
        </p:txBody>
      </p:sp>
      <p:sp>
        <p:nvSpPr>
          <p:cNvPr id="55" name="Gewitterblitz 54"/>
          <p:cNvSpPr/>
          <p:nvPr>
            <p:custDataLst>
              <p:tags r:id="rId19"/>
            </p:custDataLst>
          </p:nvPr>
        </p:nvSpPr>
        <p:spPr>
          <a:xfrm>
            <a:off x="6526879" y="3431321"/>
            <a:ext cx="156667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6" name="Gewitterblitz 55"/>
          <p:cNvSpPr/>
          <p:nvPr>
            <p:custDataLst>
              <p:tags r:id="rId20"/>
            </p:custDataLst>
          </p:nvPr>
        </p:nvSpPr>
        <p:spPr>
          <a:xfrm>
            <a:off x="6526879" y="4150988"/>
            <a:ext cx="156667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7" name="Gewitterblitz 56"/>
          <p:cNvSpPr/>
          <p:nvPr>
            <p:custDataLst>
              <p:tags r:id="rId21"/>
            </p:custDataLst>
          </p:nvPr>
        </p:nvSpPr>
        <p:spPr>
          <a:xfrm>
            <a:off x="5356806" y="4311501"/>
            <a:ext cx="156668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8" name="Gewitterblitz 57"/>
          <p:cNvSpPr/>
          <p:nvPr>
            <p:custDataLst>
              <p:tags r:id="rId22"/>
            </p:custDataLst>
          </p:nvPr>
        </p:nvSpPr>
        <p:spPr>
          <a:xfrm>
            <a:off x="6110326" y="3750584"/>
            <a:ext cx="154946" cy="229402"/>
          </a:xfrm>
          <a:prstGeom prst="lightningBol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9" name="Eingekerbter Richtungspfeil 58"/>
          <p:cNvSpPr/>
          <p:nvPr>
            <p:custDataLst>
              <p:tags r:id="rId23"/>
            </p:custDataLst>
          </p:nvPr>
        </p:nvSpPr>
        <p:spPr>
          <a:xfrm>
            <a:off x="1676400" y="4800600"/>
            <a:ext cx="5621103" cy="231089"/>
          </a:xfrm>
          <a:prstGeom prst="chevron">
            <a:avLst/>
          </a:prstGeom>
          <a:gradFill flip="none" rotWithShape="1">
            <a:gsLst>
              <a:gs pos="0">
                <a:srgbClr val="153B63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>
                <a:solidFill>
                  <a:schemeClr val="tx1"/>
                </a:solidFill>
              </a:rPr>
              <a:t>Abstraction</a:t>
            </a:r>
          </a:p>
        </p:txBody>
      </p:sp>
    </p:spTree>
    <p:extLst>
      <p:ext uri="{BB962C8B-B14F-4D97-AF65-F5344CB8AC3E}">
        <p14:creationId xmlns:p14="http://schemas.microsoft.com/office/powerpoint/2010/main" val="13089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908549"/>
          </a:xfrm>
        </p:spPr>
        <p:txBody>
          <a:bodyPr>
            <a:normAutofit/>
          </a:bodyPr>
          <a:lstStyle/>
          <a:p>
            <a:r>
              <a:rPr lang="en-US" dirty="0" smtClean="0"/>
              <a:t>Why a new serial standard?</a:t>
            </a:r>
          </a:p>
          <a:p>
            <a:pPr lvl="1"/>
            <a:r>
              <a:rPr lang="en-US" dirty="0" smtClean="0"/>
              <a:t>Defined </a:t>
            </a:r>
            <a:r>
              <a:rPr lang="en-US" dirty="0"/>
              <a:t>scenarios and </a:t>
            </a:r>
            <a:r>
              <a:rPr lang="en-US" dirty="0" smtClean="0"/>
              <a:t>use-cases 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ased on identified industry needs and real-world problems</a:t>
            </a:r>
          </a:p>
          <a:p>
            <a:pPr lvl="1"/>
            <a:r>
              <a:rPr lang="en-US" dirty="0" smtClean="0"/>
              <a:t>CAN, SPI, I2C taken as starting points</a:t>
            </a:r>
          </a:p>
          <a:p>
            <a:pPr lvl="2"/>
            <a:r>
              <a:rPr lang="en-US" dirty="0" smtClean="0"/>
              <a:t>As most experience by parties and concrete need </a:t>
            </a:r>
          </a:p>
          <a:p>
            <a:pPr lvl="1"/>
            <a:r>
              <a:rPr lang="en-US" dirty="0" smtClean="0"/>
              <a:t>Implemented and proven with prototypes and examples</a:t>
            </a:r>
          </a:p>
          <a:p>
            <a:pPr lvl="1"/>
            <a:r>
              <a:rPr lang="en-US" dirty="0" smtClean="0"/>
              <a:t>Definition of rules per serial protocol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ey </a:t>
            </a:r>
            <a:r>
              <a:rPr lang="en-US" dirty="0"/>
              <a:t>elements: </a:t>
            </a:r>
          </a:p>
          <a:p>
            <a:pPr lvl="2"/>
            <a:r>
              <a:rPr lang="en-US" dirty="0"/>
              <a:t>Simplicity</a:t>
            </a:r>
          </a:p>
          <a:p>
            <a:pPr lvl="2"/>
            <a:r>
              <a:rPr lang="en-US" dirty="0"/>
              <a:t>Connection to RTL</a:t>
            </a:r>
          </a:p>
          <a:p>
            <a:pPr lvl="2"/>
            <a:r>
              <a:rPr lang="en-US" dirty="0"/>
              <a:t>Definition of Corner Cases (e.g. reset)</a:t>
            </a:r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TLM-serial: The Past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04801"/>
            <a:ext cx="8229600" cy="1143000"/>
          </a:xfrm>
        </p:spPr>
        <p:txBody>
          <a:bodyPr/>
          <a:lstStyle/>
          <a:p>
            <a:r>
              <a:rPr lang="en-US" dirty="0"/>
              <a:t>TLM-serial: </a:t>
            </a:r>
            <a:r>
              <a:rPr lang="en-US" dirty="0" smtClean="0"/>
              <a:t>The Present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648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Dedicated implementations per serial protocol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Each protocol needs dedicated rules</a:t>
            </a:r>
          </a:p>
          <a:p>
            <a:pPr lvl="1"/>
            <a:r>
              <a:rPr lang="en-US" dirty="0" smtClean="0"/>
              <a:t>Implementation is re-used where possible</a:t>
            </a:r>
          </a:p>
          <a:p>
            <a:r>
              <a:rPr lang="en-US" dirty="0"/>
              <a:t>R</a:t>
            </a:r>
            <a:r>
              <a:rPr lang="en-US" dirty="0" smtClean="0"/>
              <a:t>eady-to-use TLM-CAN protocol and implementation of TLM-CAN(-FD) available</a:t>
            </a:r>
          </a:p>
          <a:p>
            <a:pPr lvl="1"/>
            <a:r>
              <a:rPr lang="en-US" dirty="0" smtClean="0"/>
              <a:t>Supports all defined CAN scenarios shared here:</a:t>
            </a:r>
            <a:br>
              <a:rPr lang="en-US" dirty="0" smtClean="0"/>
            </a:br>
            <a:r>
              <a:rPr lang="en-US" sz="2200" dirty="0" smtClean="0">
                <a:hlinkClick r:id="rId2"/>
              </a:rPr>
              <a:t>https://workspace.accellera.org/apps/org/workgroup/tlmwg/download.php/14231/SerialTLM_requirements_and_scenarios.doc</a:t>
            </a:r>
            <a:endParaRPr lang="en-US" sz="2200" dirty="0" smtClean="0"/>
          </a:p>
          <a:p>
            <a:pPr lvl="1"/>
            <a:r>
              <a:rPr lang="en-US" dirty="0" smtClean="0"/>
              <a:t>Donated to Accellera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a</a:t>
            </a:r>
            <a:r>
              <a:rPr lang="en-US" dirty="0" smtClean="0"/>
              <a:t>vailable to members at:</a:t>
            </a:r>
            <a:br>
              <a:rPr lang="en-US" dirty="0" smtClean="0"/>
            </a:br>
            <a:r>
              <a:rPr lang="en-US" sz="2200" dirty="0" smtClean="0">
                <a:hlinkClick r:id="rId3"/>
              </a:rPr>
              <a:t>https://github.com/OSCI-WG/tlm-serial/tree/master/tlm-can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dirty="0" smtClean="0"/>
              <a:t>Implementation can be shared with interested parties</a:t>
            </a:r>
          </a:p>
          <a:p>
            <a:r>
              <a:rPr lang="en-US" dirty="0" smtClean="0"/>
              <a:t>Working prototypes for TLM-SPI and TLM-I2C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TLM-serial: The Future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82627"/>
            <a:ext cx="8077200" cy="45719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Bosch will demand TLM-CAN from suppliers</a:t>
            </a:r>
          </a:p>
          <a:p>
            <a:pPr lvl="1"/>
            <a:r>
              <a:rPr lang="en-US" dirty="0" smtClean="0"/>
              <a:t>Own models already prepared</a:t>
            </a:r>
          </a:p>
          <a:p>
            <a:r>
              <a:rPr lang="en-US" dirty="0" smtClean="0"/>
              <a:t>Continue work in 2019</a:t>
            </a:r>
          </a:p>
          <a:p>
            <a:pPr lvl="1"/>
            <a:r>
              <a:rPr lang="en-US" dirty="0" smtClean="0"/>
              <a:t>Finalize SPI </a:t>
            </a:r>
            <a:r>
              <a:rPr lang="en-US" dirty="0"/>
              <a:t>and </a:t>
            </a:r>
            <a:r>
              <a:rPr lang="en-US" dirty="0" smtClean="0"/>
              <a:t>I2C</a:t>
            </a:r>
          </a:p>
          <a:p>
            <a:pPr lvl="1"/>
            <a:r>
              <a:rPr lang="en-US" dirty="0" smtClean="0"/>
              <a:t>New protocol candidates: LIN, SENT, MSC </a:t>
            </a:r>
          </a:p>
          <a:p>
            <a:pPr lvl="1"/>
            <a:r>
              <a:rPr lang="en-US" dirty="0" smtClean="0"/>
              <a:t>Workshop </a:t>
            </a:r>
            <a:r>
              <a:rPr lang="en-US" dirty="0"/>
              <a:t>for discussing scenarios and collaboration in spring 2019</a:t>
            </a:r>
          </a:p>
          <a:p>
            <a:r>
              <a:rPr lang="en-US" dirty="0" smtClean="0"/>
              <a:t>Looking for </a:t>
            </a:r>
            <a:r>
              <a:rPr lang="en-US" dirty="0"/>
              <a:t>contributors </a:t>
            </a:r>
            <a:endParaRPr lang="en-US" dirty="0" smtClean="0"/>
          </a:p>
          <a:p>
            <a:pPr lvl="1"/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/>
              <a:t>relevant </a:t>
            </a:r>
            <a:r>
              <a:rPr lang="en-US" dirty="0" smtClean="0"/>
              <a:t>scenario and business need</a:t>
            </a:r>
          </a:p>
          <a:p>
            <a:pPr lvl="1"/>
            <a:r>
              <a:rPr lang="en-US" dirty="0" smtClean="0"/>
              <a:t>From different domains</a:t>
            </a:r>
          </a:p>
          <a:p>
            <a:pPr marL="457200" lvl="1" indent="0">
              <a:buNone/>
            </a:pPr>
            <a:endParaRPr lang="en-US" sz="1300" dirty="0" smtClean="0"/>
          </a:p>
          <a:p>
            <a:pPr marL="457200" lvl="1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INTERESTED? 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PLEASE CONTACT US AND DISCUSS WITH US!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0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Gray3;LogoRightColor;-2;-2;-1;-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LogoRightColor;-1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LogoRightColor;-1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LogoRightColor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LogoRightColor;LogoRightColor;-2;-2;-3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LogoRightColor;-2;-2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-1;-2;-2;-1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2;LogoRightColor;-2;-2;LogoRightColor;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LogoRightColor;LogoRightColor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LogoRightColor;LogoRightColor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LogoRightColor;LogoRightColor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LogoRightColor;LogoRightColor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LogoRightColor;LogoRightColor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LogoRightColor;LogoRightColor;-2;-2;-3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ulletColor;LogoRightColor;Black;LogoRightColor;LogoRightColor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LogoRightColor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LogoRightColor;-1;-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</Words>
  <Application>Microsoft Office PowerPoint</Application>
  <PresentationFormat>Bildschirmpräsentation (4:3)</PresentationFormat>
  <Paragraphs>71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TLM-Serial Status and future work</vt:lpstr>
      <vt:lpstr>Presentation Copyright Permission</vt:lpstr>
      <vt:lpstr>TLM-serial: The Past</vt:lpstr>
      <vt:lpstr>TLM-serial: The Past</vt:lpstr>
      <vt:lpstr>TLM-serial: The Present</vt:lpstr>
      <vt:lpstr>TLM-serial: The Future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2018-10-22T20:08:57Z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