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bookmarkIdSeed="2">
  <p:sldMasterIdLst>
    <p:sldMasterId id="2147483908" r:id="rId4"/>
  </p:sldMasterIdLst>
  <p:notesMasterIdLst>
    <p:notesMasterId r:id="rId6"/>
  </p:notesMasterIdLst>
  <p:handoutMasterIdLst>
    <p:handoutMasterId r:id="rId7"/>
  </p:handoutMasterIdLst>
  <p:sldIdLst>
    <p:sldId id="540" r:id="rId5"/>
  </p:sldIdLst>
  <p:sldSz cx="9144000" cy="6858000" type="screen4x3"/>
  <p:notesSz cx="10048875" cy="69183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521415D9-36F7-43E2-AB2F-B90AF26B5E84}">
      <p14:sectionLst xmlns:p14="http://schemas.microsoft.com/office/powerpoint/2010/main">
        <p14:section name="Default Section" id="{F8A88964-7640-45E0-957A-BD23B6B9B5C6}">
          <p14:sldIdLst>
            <p14:sldId id="540"/>
          </p14:sldIdLst>
        </p14:section>
        <p14:section name="WG Updates" id="{21A24078-5B90-4FF1-8116-36DCF26B2EBD}">
          <p14:sldIdLst/>
        </p14:section>
        <p14:section name="IPR slides" id="{8B5CD612-B87E-4E22-A751-129E47901372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6" name="Author" initials="A" lastIdx="0" clrIdx="5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CCFF"/>
    <a:srgbClr val="FF9900"/>
    <a:srgbClr val="0099CC"/>
    <a:srgbClr val="385D8A"/>
    <a:srgbClr val="FFFFCC"/>
    <a:srgbClr val="99FF33"/>
    <a:srgbClr val="CC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2" autoAdjust="0"/>
    <p:restoredTop sz="85829" autoAdjust="0"/>
  </p:normalViewPr>
  <p:slideViewPr>
    <p:cSldViewPr>
      <p:cViewPr varScale="1">
        <p:scale>
          <a:sx n="86" d="100"/>
          <a:sy n="86" d="100"/>
        </p:scale>
        <p:origin x="1147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149" d="100"/>
          <a:sy n="149" d="100"/>
        </p:scale>
        <p:origin x="912" y="1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54512" cy="345917"/>
          </a:xfrm>
          <a:prstGeom prst="rect">
            <a:avLst/>
          </a:prstGeom>
        </p:spPr>
        <p:txBody>
          <a:bodyPr vert="horz" lIns="92766" tIns="46383" rIns="92766" bIns="46383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692038" y="0"/>
            <a:ext cx="4354512" cy="345917"/>
          </a:xfrm>
          <a:prstGeom prst="rect">
            <a:avLst/>
          </a:prstGeom>
        </p:spPr>
        <p:txBody>
          <a:bodyPr vert="horz" lIns="92766" tIns="46383" rIns="92766" bIns="46383" rtlCol="0"/>
          <a:lstStyle>
            <a:lvl1pPr algn="r">
              <a:defRPr sz="1200"/>
            </a:lvl1pPr>
          </a:lstStyle>
          <a:p>
            <a:fld id="{9175845F-7813-4162-8E43-89DCBF023BA5}" type="datetimeFigureOut">
              <a:rPr lang="de-DE" smtClean="0"/>
              <a:pPr/>
              <a:t>22.10.2018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1" y="6571208"/>
            <a:ext cx="4354512" cy="345917"/>
          </a:xfrm>
          <a:prstGeom prst="rect">
            <a:avLst/>
          </a:prstGeom>
        </p:spPr>
        <p:txBody>
          <a:bodyPr vert="horz" lIns="92766" tIns="46383" rIns="92766" bIns="46383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692038" y="6571208"/>
            <a:ext cx="4354512" cy="345917"/>
          </a:xfrm>
          <a:prstGeom prst="rect">
            <a:avLst/>
          </a:prstGeom>
        </p:spPr>
        <p:txBody>
          <a:bodyPr vert="horz" lIns="92766" tIns="46383" rIns="92766" bIns="46383" rtlCol="0" anchor="b"/>
          <a:lstStyle>
            <a:lvl1pPr algn="r">
              <a:defRPr sz="1200"/>
            </a:lvl1pPr>
          </a:lstStyle>
          <a:p>
            <a:fld id="{568AD7C4-ADB3-4393-A709-E94E9DB0B97C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307454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54512" cy="345917"/>
          </a:xfrm>
          <a:prstGeom prst="rect">
            <a:avLst/>
          </a:prstGeom>
        </p:spPr>
        <p:txBody>
          <a:bodyPr vert="horz" wrap="square" lIns="92766" tIns="46383" rIns="92766" bIns="46383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92038" y="0"/>
            <a:ext cx="4354512" cy="345917"/>
          </a:xfrm>
          <a:prstGeom prst="rect">
            <a:avLst/>
          </a:prstGeom>
        </p:spPr>
        <p:txBody>
          <a:bodyPr vert="horz" wrap="square" lIns="92766" tIns="46383" rIns="92766" bIns="46383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0A20AF34-6582-494F-851E-89D0463C3413}" type="datetimeFigureOut">
              <a:rPr lang="en-US"/>
              <a:pPr>
                <a:defRPr/>
              </a:pPr>
              <a:t>10/22/2018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295650" y="519113"/>
            <a:ext cx="3457575" cy="2593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766" tIns="46383" rIns="92766" bIns="46383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004888" y="3286205"/>
            <a:ext cx="8039100" cy="3113247"/>
          </a:xfrm>
          <a:prstGeom prst="rect">
            <a:avLst/>
          </a:prstGeom>
        </p:spPr>
        <p:txBody>
          <a:bodyPr vert="horz" lIns="92766" tIns="46383" rIns="92766" bIns="46383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6571208"/>
            <a:ext cx="4354512" cy="345917"/>
          </a:xfrm>
          <a:prstGeom prst="rect">
            <a:avLst/>
          </a:prstGeom>
        </p:spPr>
        <p:txBody>
          <a:bodyPr vert="horz" wrap="square" lIns="92766" tIns="46383" rIns="92766" bIns="46383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92038" y="6571208"/>
            <a:ext cx="4354512" cy="345917"/>
          </a:xfrm>
          <a:prstGeom prst="rect">
            <a:avLst/>
          </a:prstGeom>
        </p:spPr>
        <p:txBody>
          <a:bodyPr vert="horz" wrap="square" lIns="92766" tIns="46383" rIns="92766" bIns="46383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F1248D3D-B91D-4C0E-B577-B2CAAE2DB88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761425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6D410-BB1B-47BE-81F8-FA61DEEC59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10/22/2018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>
                <a:solidFill>
                  <a:prstClr val="white"/>
                </a:solidFill>
              </a:rPr>
              <a:t>© Accellera Systems Initiative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B820FFD-5868-4678-ACC2-C353669912D5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pic>
        <p:nvPicPr>
          <p:cNvPr id="7" name="Picture 6" descr="accellera_logo_color_200x11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08454" y="5943600"/>
            <a:ext cx="1451383" cy="805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68339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BA8AA75-262C-4581-B680-B40EED1AE53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10/22/2018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© Accellera Systems Initiative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341D75C-4BF4-4FD2-BDFD-6A8F3FBC2A3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46857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1"/>
            <a:ext cx="8229600" cy="44958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6D410-BB1B-47BE-81F8-FA61DEEC59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10/22/2018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76400" y="6356350"/>
            <a:ext cx="2209800" cy="365125"/>
          </a:xfrm>
        </p:spPr>
        <p:txBody>
          <a:bodyPr/>
          <a:lstStyle/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© Accellera Systems Initiative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05927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4BC9A6E-F594-49C2-B860-46C046B55A0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10/22/2018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© Accellera Systems Initiative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ED2C31-2823-4D5C-9492-C3330223678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09034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673DBD0-EF53-4770-BD75-2D2F0D6ECE2F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10/22/2018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© Accellera Systems Initiative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77852F-9151-4853-BCAD-1A8F018BE5A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2104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2AFC4C6-4205-4748-A8A0-C1F8D089C38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10/22/2018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© Accellera Systems Initiative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C8F293-4BBC-458E-B2BD-F4405770B8C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80354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D1D31CF-E045-4E65-98EA-1CC49C1609F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10/22/2018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© Accellera Systems Initiative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11CC12-8E9A-49BF-AC1E-0475F8BB5EF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5767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© Accellera Systems Initiative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B1C8EF-5791-4944-A3D7-8A1B4885124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38289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© Accellera Systems Initiative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E4636B-F294-483D-938B-D9EE100D15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29525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© Accellera Systems Initiative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30D12D-C12F-4881-A45D-FFFF9E5E27A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79823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9144000" cy="38100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19800" y="6356350"/>
            <a:ext cx="1066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36D410-BB1B-47BE-81F8-FA61DEEC59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10/22/2018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76400" y="6356350"/>
            <a:ext cx="2209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© Accellera Systems Initiative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657600" y="6356350"/>
            <a:ext cx="1752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" name="Picture 9" descr="accellera_logo_color_200x111.png"/>
          <p:cNvPicPr>
            <a:picLocks noChangeAspect="1"/>
          </p:cNvPicPr>
          <p:nvPr userDrawn="1"/>
        </p:nvPicPr>
        <p:blipFill>
          <a:blip r:embed="rId12" cstate="print"/>
          <a:stretch>
            <a:fillRect/>
          </a:stretch>
        </p:blipFill>
        <p:spPr>
          <a:xfrm>
            <a:off x="108455" y="6200478"/>
            <a:ext cx="988540" cy="54864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164" y="6006582"/>
            <a:ext cx="1169573" cy="727475"/>
          </a:xfrm>
          <a:prstGeom prst="rect">
            <a:avLst/>
          </a:prstGeom>
          <a:noFill/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E74528D-C70A-4B6F-B77A-77868A62486B}"/>
              </a:ext>
            </a:extLst>
          </p:cNvPr>
          <p:cNvPicPr/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386918" y="5839985"/>
            <a:ext cx="1595120" cy="9315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316324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9" r:id="rId1"/>
    <p:sldLayoutId id="2147483910" r:id="rId2"/>
    <p:sldLayoutId id="2147483911" r:id="rId3"/>
    <p:sldLayoutId id="2147483912" r:id="rId4"/>
    <p:sldLayoutId id="2147483913" r:id="rId5"/>
    <p:sldLayoutId id="2147483914" r:id="rId6"/>
    <p:sldLayoutId id="2147483915" r:id="rId7"/>
    <p:sldLayoutId id="2147483916" r:id="rId8"/>
    <p:sldLayoutId id="2147483917" r:id="rId9"/>
    <p:sldLayoutId id="2147483918" r:id="rId10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Afternoon program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Accellera Systems Initiative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</p:txBody>
      </p:sp>
      <p:graphicFrame>
        <p:nvGraphicFramePr>
          <p:cNvPr id="8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88423235"/>
              </p:ext>
            </p:extLst>
          </p:nvPr>
        </p:nvGraphicFramePr>
        <p:xfrm>
          <a:off x="457200" y="1447800"/>
          <a:ext cx="8229600" cy="4435973"/>
        </p:xfrm>
        <a:graphic>
          <a:graphicData uri="http://schemas.openxmlformats.org/drawingml/2006/table">
            <a:tbl>
              <a:tblPr firstRow="1" firstCol="1" bandRow="1">
                <a:tableStyleId>{69CF1AB2-1976-4502-BF36-3FF5EA218861}</a:tableStyleId>
              </a:tblPr>
              <a:tblGrid>
                <a:gridCol w="12344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9951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87223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12:45 – 14:00</a:t>
                      </a:r>
                    </a:p>
                  </a:txBody>
                  <a:tcPr marL="58293" marR="58293" marT="53975" marB="53975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 baseline="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</a:rPr>
                        <a:t>Lunch break </a:t>
                      </a:r>
                      <a:r>
                        <a:rPr lang="en-US" sz="1600" b="0" baseline="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</a:rPr>
                        <a:t>– courtesy of </a:t>
                      </a:r>
                      <a:r>
                        <a:rPr lang="en-US" sz="1600" b="0" baseline="0" dirty="0" err="1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</a:rPr>
                        <a:t>Accellera</a:t>
                      </a:r>
                      <a:r>
                        <a:rPr lang="en-US" sz="1600" b="0" baseline="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</a:rPr>
                        <a:t>, Cadence, Mentor a Siemens Business, and Synopsys</a:t>
                      </a:r>
                    </a:p>
                  </a:txBody>
                  <a:tcPr marL="58293" marR="58293" marT="53975" marB="53975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1027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</a:rPr>
                        <a:t>14:00 </a:t>
                      </a:r>
                      <a:r>
                        <a:rPr lang="en-US" sz="14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</a:rPr>
                        <a:t>– </a:t>
                      </a:r>
                      <a:r>
                        <a:rPr lang="de-DE" sz="14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</a:rPr>
                        <a:t>15:00</a:t>
                      </a:r>
                      <a:endParaRPr lang="en-US" sz="1400" dirty="0"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293" marR="58293" marT="53975" marB="5397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07000"/>
                        </a:lnSpc>
                        <a:spcAft>
                          <a:spcPts val="60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sz="1600" b="1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</a:rPr>
                        <a:t>#3</a:t>
                      </a:r>
                      <a:r>
                        <a:rPr lang="en-US" sz="1600" b="1" kern="12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 Where are we on CCI?</a:t>
                      </a:r>
                    </a:p>
                    <a:p>
                      <a:pPr marL="0" lvl="0" indent="0">
                        <a:lnSpc>
                          <a:spcPct val="107000"/>
                        </a:lnSpc>
                        <a:spcAft>
                          <a:spcPts val="60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sz="1600" i="1" dirty="0" err="1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Engblom</a:t>
                      </a:r>
                      <a:r>
                        <a:rPr lang="en-US" sz="1600" i="1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 Jakob, Intel</a:t>
                      </a:r>
                      <a:endParaRPr lang="en-US" sz="1600" i="1" dirty="0"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</a:endParaRPr>
                    </a:p>
                  </a:txBody>
                  <a:tcPr marL="58293" marR="58293" marT="53975" marB="5397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44854"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</a:rPr>
                        <a:t>14:30 </a:t>
                      </a:r>
                      <a:r>
                        <a:rPr lang="en-US" sz="14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</a:rPr>
                        <a:t>– </a:t>
                      </a:r>
                      <a:r>
                        <a:rPr lang="de-DE" sz="14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</a:rPr>
                        <a:t>15:30</a:t>
                      </a:r>
                      <a:endParaRPr lang="en-US" sz="1400" dirty="0"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293" marR="58293" marT="53975" marB="5397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07000"/>
                        </a:lnSpc>
                        <a:spcAft>
                          <a:spcPts val="60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sz="1600" b="1" kern="12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#4: Functional coverage for </a:t>
                      </a:r>
                      <a:r>
                        <a:rPr lang="en-US" sz="1600" b="1" kern="1200" dirty="0" err="1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SystemC</a:t>
                      </a:r>
                      <a:r>
                        <a:rPr lang="en-US" sz="1600" b="1" kern="12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(FC4SC)</a:t>
                      </a:r>
                      <a:br>
                        <a:rPr lang="en-US" sz="1600" b="1" kern="12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600" i="1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Dragos </a:t>
                      </a:r>
                      <a:r>
                        <a:rPr lang="en-US" sz="1600" i="1" dirty="0" err="1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Dospinescu</a:t>
                      </a:r>
                      <a:r>
                        <a:rPr lang="en-US" sz="1600" i="1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, AMIQ</a:t>
                      </a:r>
                      <a:endParaRPr lang="en-US" sz="1600" i="1" dirty="0"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</a:endParaRPr>
                    </a:p>
                  </a:txBody>
                  <a:tcPr marL="58293" marR="58293" marT="53975" marB="5397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86800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15:30 – 16:00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293" marR="58293" marT="53975" marB="53975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Coffee break</a:t>
                      </a:r>
                      <a:r>
                        <a:rPr lang="en-US" sz="1800" b="1" baseline="0" dirty="0">
                          <a:effectLst/>
                        </a:rPr>
                        <a:t> </a:t>
                      </a:r>
                      <a:r>
                        <a:rPr lang="en-US" sz="1800" baseline="0" dirty="0">
                          <a:effectLst/>
                        </a:rPr>
                        <a:t>– sponsored by Accellera</a:t>
                      </a:r>
                    </a:p>
                  </a:txBody>
                  <a:tcPr marL="58293" marR="58293" marT="53975" marB="53975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86800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16:00 – 16:45</a:t>
                      </a:r>
                    </a:p>
                  </a:txBody>
                  <a:tcPr marL="58293" marR="58293" marT="53975" marB="5397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 baseline="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</a:rPr>
                        <a:t>#5: TLM developments &amp; proposals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i="1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Joachim Geishauser, NXP; Ingo Feldner, Robert Bosch</a:t>
                      </a:r>
                      <a:endParaRPr lang="en-US" sz="1600" b="1" baseline="0" dirty="0"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</a:endParaRPr>
                    </a:p>
                  </a:txBody>
                  <a:tcPr marL="58293" marR="58293" marT="53975" marB="5397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6848797"/>
                  </a:ext>
                </a:extLst>
              </a:tr>
              <a:tr h="586800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16:45 – 17:30</a:t>
                      </a:r>
                    </a:p>
                  </a:txBody>
                  <a:tcPr marL="58293" marR="58293" marT="53975" marB="5397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 baseline="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</a:rPr>
                        <a:t>Open discussion on </a:t>
                      </a:r>
                      <a:r>
                        <a:rPr lang="en-US" sz="1600" b="1" baseline="0" dirty="0" err="1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</a:rPr>
                        <a:t>SystemC</a:t>
                      </a:r>
                      <a:r>
                        <a:rPr lang="en-US" sz="1600" b="1" baseline="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</a:rPr>
                        <a:t> standards</a:t>
                      </a:r>
                    </a:p>
                  </a:txBody>
                  <a:tcPr marL="58293" marR="58293" marT="53975" marB="5397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6919238"/>
                  </a:ext>
                </a:extLst>
              </a:tr>
              <a:tr h="586800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17:30-17:45</a:t>
                      </a:r>
                    </a:p>
                  </a:txBody>
                  <a:tcPr marL="58293" marR="58293" marT="53975" marB="5397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 baseline="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</a:rPr>
                        <a:t>Wrap-up &amp; Closing</a:t>
                      </a:r>
                    </a:p>
                  </a:txBody>
                  <a:tcPr marL="58293" marR="58293" marT="53975" marB="5397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206857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71317425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AC529A4D857314092F8987294A43FD3" ma:contentTypeVersion="0" ma:contentTypeDescription="Create a new document." ma:contentTypeScope="" ma:versionID="b3a40a446e339e50bd650e277a113f3f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091CAD78-C6F6-407D-A9D5-329355F07703}">
  <ds:schemaRefs>
    <ds:schemaRef ds:uri="http://schemas.microsoft.com/office/2006/documentManagement/types"/>
    <ds:schemaRef ds:uri="http://purl.org/dc/dcmitype/"/>
    <ds:schemaRef ds:uri="http://purl.org/dc/elements/1.1/"/>
    <ds:schemaRef ds:uri="http://schemas.microsoft.com/office/2006/metadata/properties"/>
    <ds:schemaRef ds:uri="http://purl.org/dc/terms/"/>
    <ds:schemaRef ds:uri="http://www.w3.org/XML/1998/namespace"/>
    <ds:schemaRef ds:uri="http://schemas.openxmlformats.org/package/2006/metadata/core-properties"/>
  </ds:schemaRefs>
</ds:datastoreItem>
</file>

<file path=customXml/itemProps2.xml><?xml version="1.0" encoding="utf-8"?>
<ds:datastoreItem xmlns:ds="http://schemas.openxmlformats.org/officeDocument/2006/customXml" ds:itemID="{1A855BF4-2A99-441B-9566-850307E4F0A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171F2A1-2ACF-4A95-B48F-47B38B7131B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96</Words>
  <Application>Microsoft Office PowerPoint</Application>
  <PresentationFormat>On-screen Show (4:3)</PresentationFormat>
  <Paragraphs>19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1_Office Theme</vt:lpstr>
      <vt:lpstr>Afternoon program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2011-11-23T07:37:04Z</dcterms:created>
  <dcterms:modified xsi:type="dcterms:W3CDTF">2018-10-22T07:45:08Z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0x0101004AC529A4D857314092F8987294A43FD3</vt:lpwstr>
  </property>
</Properties>
</file>