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10048875" cy="6918325"/>
  <p:embeddedFontLst>
    <p:embeddedFont>
      <p:font typeface="Alegreya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Alegreya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Alegreya-italic.fntdata"/><Relationship Id="rId25" Type="http://schemas.openxmlformats.org/officeDocument/2006/relationships/font" Target="fonts/Alegreya-bold.fntdata"/><Relationship Id="rId27" Type="http://schemas.openxmlformats.org/officeDocument/2006/relationships/font" Target="fonts/Alegrey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0"/>
            <a:ext cx="4354512" cy="345917"/>
          </a:xfrm>
          <a:prstGeom prst="rect">
            <a:avLst/>
          </a:prstGeom>
          <a:noFill/>
          <a:ln>
            <a:noFill/>
          </a:ln>
        </p:spPr>
        <p:txBody>
          <a:bodyPr anchorCtr="0" anchor="t" bIns="46375" lIns="92750" spcFirstLastPara="1" rIns="92750" wrap="square" tIns="463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92038" y="0"/>
            <a:ext cx="4354512" cy="345917"/>
          </a:xfrm>
          <a:prstGeom prst="rect">
            <a:avLst/>
          </a:prstGeom>
          <a:noFill/>
          <a:ln>
            <a:noFill/>
          </a:ln>
        </p:spPr>
        <p:txBody>
          <a:bodyPr anchorCtr="0" anchor="t" bIns="46375" lIns="92750" spcFirstLastPara="1" rIns="92750" wrap="square" tIns="463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295650" y="519113"/>
            <a:ext cx="3457575" cy="25939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  <a:noFill/>
          <a:ln>
            <a:noFill/>
          </a:ln>
        </p:spPr>
        <p:txBody>
          <a:bodyPr anchorCtr="0" anchor="t" bIns="46375" lIns="92750" spcFirstLastPara="1" rIns="92750" wrap="square" tIns="46375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6571208"/>
            <a:ext cx="4354512" cy="345917"/>
          </a:xfrm>
          <a:prstGeom prst="rect">
            <a:avLst/>
          </a:prstGeom>
          <a:noFill/>
          <a:ln>
            <a:noFill/>
          </a:ln>
        </p:spPr>
        <p:txBody>
          <a:bodyPr anchorCtr="0" anchor="b" bIns="46375" lIns="92750" spcFirstLastPara="1" rIns="92750" wrap="square" tIns="463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  <a:noFill/>
          <a:ln>
            <a:noFill/>
          </a:ln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295650" y="519113"/>
            <a:ext cx="3457575" cy="25939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  <a:noFill/>
          <a:ln>
            <a:noFill/>
          </a:ln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  <a:noFill/>
          <a:ln>
            <a:noFill/>
          </a:ln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5083c62a5_1_12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45083c62a5_1_12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45083c62a5_1_12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45083c62a5_1_24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45083c62a5_1_24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45083c62a5_1_24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45083c62a5_0_42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45083c62a5_0_42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45083c62a5_0_42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5083c62a5_4_0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45083c62a5_4_0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45083c62a5_4_0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45083c62a5_0_49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45083c62a5_0_49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45083c62a5_0_49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5083c62a5_2_21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45083c62a5_2_21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45083c62a5_2_21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5083c62a5_2_35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5083c62a5_2_35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45083c62a5_2_35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45083c62a5_0_56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45083c62a5_0_56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45083c62a5_0_56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45083c62a5_0_63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45083c62a5_0_63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45083c62a5_0_63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3295650" y="519113"/>
            <a:ext cx="3457575" cy="25939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3:notes"/>
          <p:cNvSpPr/>
          <p:nvPr>
            <p:ph idx="2" type="sldImg"/>
          </p:nvPr>
        </p:nvSpPr>
        <p:spPr>
          <a:xfrm>
            <a:off x="3295650" y="519113"/>
            <a:ext cx="3457575" cy="25939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5083c62a5_0_7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5083c62a5_0_7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45083c62a5_0_7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45083c62a5_0_14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45083c62a5_0_14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45083c62a5_0_14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5083c62a5_0_21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5083c62a5_0_21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45083c62a5_0_21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5083c62a5_0_28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45083c62a5_0_28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45083c62a5_0_28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5083c62a5_1_0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5083c62a5_1_0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45083c62a5_1_0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5083c62a5_1_34:notes"/>
          <p:cNvSpPr/>
          <p:nvPr>
            <p:ph idx="2" type="sldImg"/>
          </p:nvPr>
        </p:nvSpPr>
        <p:spPr>
          <a:xfrm>
            <a:off x="3295650" y="519113"/>
            <a:ext cx="3457500" cy="2594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5083c62a5_1_34:notes"/>
          <p:cNvSpPr txBox="1"/>
          <p:nvPr>
            <p:ph idx="1" type="body"/>
          </p:nvPr>
        </p:nvSpPr>
        <p:spPr>
          <a:xfrm>
            <a:off x="1004888" y="3286205"/>
            <a:ext cx="8039100" cy="3113100"/>
          </a:xfrm>
          <a:prstGeom prst="rect">
            <a:avLst/>
          </a:prstGeom>
        </p:spPr>
        <p:txBody>
          <a:bodyPr anchorCtr="0" anchor="t" bIns="46375" lIns="92750" spcFirstLastPara="1" rIns="92750" wrap="square" tIns="463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45083c62a5_1_34:notes"/>
          <p:cNvSpPr txBox="1"/>
          <p:nvPr>
            <p:ph idx="12" type="sldNum"/>
          </p:nvPr>
        </p:nvSpPr>
        <p:spPr>
          <a:xfrm>
            <a:off x="5692038" y="6571208"/>
            <a:ext cx="4354500" cy="345900"/>
          </a:xfrm>
          <a:prstGeom prst="rect">
            <a:avLst/>
          </a:prstGeom>
        </p:spPr>
        <p:txBody>
          <a:bodyPr anchorCtr="0" anchor="b" bIns="46375" lIns="92750" spcFirstLastPara="1" rIns="92750" wrap="square" tIns="463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ccellera_logo_color_200x111.png" id="24" name="Google Shape;2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8454" y="5943600"/>
            <a:ext cx="1451383" cy="805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9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9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9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0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0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0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4400"/>
              <a:buFont typeface="Calibri"/>
              <a:buNone/>
              <a:defRPr b="0" i="0" sz="44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ccellera_logo_color_200x111.png"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8455" y="6200478"/>
            <a:ext cx="98854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86918" y="5839985"/>
            <a:ext cx="1595120" cy="93154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contributors@amiq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github.com/amiq-consulting/fc4sc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800">
                <a:solidFill>
                  <a:srgbClr val="000000"/>
                </a:solidFill>
              </a:rPr>
              <a:t>Functional </a:t>
            </a:r>
            <a:r>
              <a:rPr lang="en-US" sz="4800">
                <a:solidFill>
                  <a:srgbClr val="000000"/>
                </a:solidFill>
              </a:rPr>
              <a:t>C</a:t>
            </a:r>
            <a:r>
              <a:rPr lang="en-US" sz="4800">
                <a:solidFill>
                  <a:srgbClr val="000000"/>
                </a:solidFill>
              </a:rPr>
              <a:t>overage </a:t>
            </a:r>
            <a:r>
              <a:rPr lang="en-US" sz="4800">
                <a:solidFill>
                  <a:srgbClr val="000000"/>
                </a:solidFill>
              </a:rPr>
              <a:t>F</a:t>
            </a:r>
            <a:r>
              <a:rPr lang="en-US" sz="4800">
                <a:solidFill>
                  <a:srgbClr val="000000"/>
                </a:solidFill>
              </a:rPr>
              <a:t>or SystemC</a:t>
            </a:r>
            <a:endParaRPr sz="48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800">
                <a:solidFill>
                  <a:srgbClr val="000000"/>
                </a:solidFill>
              </a:rPr>
              <a:t>(FC4SC)</a:t>
            </a:r>
            <a:endParaRPr sz="4800">
              <a:solidFill>
                <a:srgbClr val="000000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 sz="4800">
              <a:solidFill>
                <a:srgbClr val="000000"/>
              </a:solidFill>
            </a:endParaRPr>
          </a:p>
        </p:txBody>
      </p:sp>
      <p:sp>
        <p:nvSpPr>
          <p:cNvPr id="90" name="Google Shape;90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</a:rPr>
              <a:t>Dragoș Dospinescu,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</a:rPr>
              <a:t>Teodor Vasilache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1800">
                <a:solidFill>
                  <a:schemeClr val="dk1"/>
                </a:solidFill>
              </a:rPr>
              <a:t>Contact: </a:t>
            </a:r>
            <a:r>
              <a:rPr i="1" lang="en-US" sz="1800" u="sng">
                <a:solidFill>
                  <a:schemeClr val="hlink"/>
                </a:solidFill>
                <a:hlinkClick r:id="rId3"/>
              </a:rPr>
              <a:t>contributors@amiq.com</a:t>
            </a:r>
            <a:endParaRPr i="1" sz="1800"/>
          </a:p>
        </p:txBody>
      </p:sp>
      <p:sp>
        <p:nvSpPr>
          <p:cNvPr id="91" name="Google Shape;91;p12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Accellera Systems Initiative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Constructs</a:t>
            </a:r>
            <a:r>
              <a:rPr lang="en-US">
                <a:solidFill>
                  <a:srgbClr val="000000"/>
                </a:solidFill>
              </a:rPr>
              <a:t>: cross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4" name="Google Shape;184;p21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21"/>
          <p:cNvSpPr txBox="1"/>
          <p:nvPr/>
        </p:nvSpPr>
        <p:spPr>
          <a:xfrm>
            <a:off x="197850" y="3211395"/>
            <a:ext cx="4321200" cy="26226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COVERPOINT(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cp1,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d1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"zero"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0),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"positive"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1, 2, 3)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COVERPOINT(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cp2, d2) {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"zero"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0),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"negative"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,-1,-2,-3)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auto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cp1_x_cp2 = cross&lt;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 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"cp1_x_cp2"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&amp;cp1, &amp;cp2);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4624950" y="3211395"/>
            <a:ext cx="4321200" cy="26226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cp1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: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coverpoint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d1 {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zero = {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positive = {1,2,3};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cp2 :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coverpoint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d2 {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zero = {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negative = {-1,-2,-3};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cvp1_x_cvp2 :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 cross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cvp1, cvp2;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7" name="Google Shape;187;p21"/>
          <p:cNvSpPr txBox="1"/>
          <p:nvPr/>
        </p:nvSpPr>
        <p:spPr>
          <a:xfrm>
            <a:off x="1076250" y="2549645"/>
            <a:ext cx="2564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FC4SC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5464650" y="2549595"/>
            <a:ext cx="26418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SystemVerilog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457200" y="1493850"/>
            <a:ext cx="8229600" cy="82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Cartesian product of coverpoints’ bins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Behaves the same as a coverpoint in all regards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Constructs</a:t>
            </a:r>
            <a:r>
              <a:rPr lang="en-US">
                <a:solidFill>
                  <a:srgbClr val="000000"/>
                </a:solidFill>
              </a:rPr>
              <a:t>: covergroup</a:t>
            </a:r>
            <a:endParaRPr/>
          </a:p>
        </p:txBody>
      </p:sp>
      <p:sp>
        <p:nvSpPr>
          <p:cNvPr id="196" name="Google Shape;196;p22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7" name="Google Shape;197;p22"/>
          <p:cNvSpPr txBox="1"/>
          <p:nvPr/>
        </p:nvSpPr>
        <p:spPr>
          <a:xfrm>
            <a:off x="197850" y="3463989"/>
            <a:ext cx="4321200" cy="23991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cvg_ex: 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covergroup {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  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d1;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COVERPOINT(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cp1,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d1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"zero"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0),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"positive"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1, 2, 3)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CG_CONS(cvg) {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/*constructor*/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8" name="Google Shape;198;p22"/>
          <p:cNvSpPr txBox="1"/>
          <p:nvPr/>
        </p:nvSpPr>
        <p:spPr>
          <a:xfrm>
            <a:off x="4624950" y="3463989"/>
            <a:ext cx="4321200" cy="23991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A3151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covergroup 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cvg_ex {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cp1 :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coverpoint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d1 {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zero = {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positive = {1,2,3};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9" name="Google Shape;199;p22"/>
          <p:cNvSpPr txBox="1"/>
          <p:nvPr/>
        </p:nvSpPr>
        <p:spPr>
          <a:xfrm>
            <a:off x="1076250" y="2802239"/>
            <a:ext cx="2564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FC4SC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2"/>
          <p:cNvSpPr txBox="1"/>
          <p:nvPr/>
        </p:nvSpPr>
        <p:spPr>
          <a:xfrm>
            <a:off x="5464650" y="2802189"/>
            <a:ext cx="26418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SystemVerilog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2"/>
          <p:cNvSpPr txBox="1"/>
          <p:nvPr/>
        </p:nvSpPr>
        <p:spPr>
          <a:xfrm>
            <a:off x="457200" y="1417649"/>
            <a:ext cx="82296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Ties together all coverage constructs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Dispatches sampling data to coverpoints and crosses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Options, C</a:t>
            </a:r>
            <a:r>
              <a:rPr lang="en-US">
                <a:solidFill>
                  <a:srgbClr val="000000"/>
                </a:solidFill>
              </a:rPr>
              <a:t>ontrol &amp; DB interrogation (1)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8" name="Google Shape;208;p23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9" name="Google Shape;209;p23"/>
          <p:cNvSpPr txBox="1"/>
          <p:nvPr/>
        </p:nvSpPr>
        <p:spPr>
          <a:xfrm>
            <a:off x="457200" y="1720675"/>
            <a:ext cx="8229600" cy="40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Options are used for: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‒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adjusting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coverage distributions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‒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setting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coverage goals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‒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adding comments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Control: </a:t>
            </a:r>
            <a:r>
              <a:rPr i="1" lang="en-US" sz="28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starting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i="1" lang="en-US" sz="2800">
                <a:solidFill>
                  <a:srgbClr val="660000"/>
                </a:solidFill>
                <a:latin typeface="Calibri"/>
                <a:ea typeface="Calibri"/>
                <a:cs typeface="Calibri"/>
                <a:sym typeface="Calibri"/>
              </a:rPr>
              <a:t>stopping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sampling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DB interrogation (at runtime):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‒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getting coverage percentage (type/instance)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‒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getting number of hits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Usable 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on: covergroup, coverpoint, cross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Options, Control &amp; DB interrogation (2)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16" name="Google Shape;216;p24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7" name="Google Shape;217;p24"/>
          <p:cNvSpPr txBox="1"/>
          <p:nvPr/>
        </p:nvSpPr>
        <p:spPr>
          <a:xfrm>
            <a:off x="250800" y="2477300"/>
            <a:ext cx="4321200" cy="33465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cvg_ex cvg;  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create</a:t>
            </a:r>
            <a:endParaRPr b="1" sz="16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cvg.d1 = 0;  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update d1</a:t>
            </a:r>
            <a:endParaRPr b="1" sz="16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cvg.sample();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sample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EXPECT_EQ(cvg.get_inst_coverage(), 50);</a:t>
            </a:r>
            <a:r>
              <a:rPr b="1" lang="en-US" sz="15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50% covered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8" name="Google Shape;218;p24"/>
          <p:cNvSpPr txBox="1"/>
          <p:nvPr/>
        </p:nvSpPr>
        <p:spPr>
          <a:xfrm>
            <a:off x="4641975" y="2477300"/>
            <a:ext cx="4321200" cy="33465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cvg_ex: 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covergroup 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  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d1;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CG_CONS(cvg, 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w = 100) {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this-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&gt;option.weight = w;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COVERPOINT(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cp1, d1) {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"zero"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0),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"positive"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1, 2, 3)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9" name="Google Shape;219;p24"/>
          <p:cNvSpPr txBox="1"/>
          <p:nvPr/>
        </p:nvSpPr>
        <p:spPr>
          <a:xfrm>
            <a:off x="250800" y="4314900"/>
            <a:ext cx="43212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cvg.stop();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stop sampling</a:t>
            </a:r>
            <a:endParaRPr b="1" sz="16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cvg.d1 = 2; </a:t>
            </a:r>
            <a:endParaRPr b="1" sz="16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cvg.sample();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EXPECT_EQ(cvg.get_inst_coverage(), 50);</a:t>
            </a:r>
            <a:r>
              <a:rPr b="1" lang="en-US" sz="15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still 50%</a:t>
            </a:r>
            <a:endParaRPr/>
          </a:p>
        </p:txBody>
      </p:sp>
      <p:cxnSp>
        <p:nvCxnSpPr>
          <p:cNvPr id="220" name="Google Shape;220;p24"/>
          <p:cNvCxnSpPr/>
          <p:nvPr/>
        </p:nvCxnSpPr>
        <p:spPr>
          <a:xfrm>
            <a:off x="3433125" y="3176675"/>
            <a:ext cx="1712400" cy="14478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D</a:t>
            </a:r>
            <a:r>
              <a:rPr lang="en-US">
                <a:solidFill>
                  <a:srgbClr val="000000"/>
                </a:solidFill>
              </a:rPr>
              <a:t>atabase management: creation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7" name="Google Shape;227;p25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Generate XML, respecting </a:t>
            </a:r>
            <a:r>
              <a:rPr lang="en-US"/>
              <a:t>UCIS DB </a:t>
            </a:r>
            <a:r>
              <a:rPr lang="en-US"/>
              <a:t>Schema:	fc4sc::global::</a:t>
            </a:r>
            <a:r>
              <a:rPr i="1" lang="en-US"/>
              <a:t>coverage_save</a:t>
            </a:r>
            <a:r>
              <a:rPr lang="en-US"/>
              <a:t>(</a:t>
            </a:r>
            <a:r>
              <a:rPr lang="en-US">
                <a:solidFill>
                  <a:srgbClr val="A31515"/>
                </a:solidFill>
              </a:rPr>
              <a:t>"cov_db.xml"</a:t>
            </a:r>
            <a:r>
              <a:rPr lang="en-US"/>
              <a:t>);</a:t>
            </a:r>
            <a:endParaRPr/>
          </a:p>
          <a:p>
            <a:pPr indent="0" lvl="0" marL="4572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Reports can be generated at any point during runtime!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5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Database management: merge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35" name="Google Shape;235;p26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Merge = aggregate the coverage data collected from different executions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$&gt; python merge.py top/directory merged_db.xml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6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7" name="Google Shape;2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7875" y="3016684"/>
            <a:ext cx="5048250" cy="1415882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6"/>
          <p:cNvSpPr txBox="1"/>
          <p:nvPr/>
        </p:nvSpPr>
        <p:spPr>
          <a:xfrm>
            <a:off x="3995675" y="4243850"/>
            <a:ext cx="2440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Alegreya"/>
                <a:ea typeface="Alegreya"/>
                <a:cs typeface="Alegreya"/>
                <a:sym typeface="Alegreya"/>
              </a:rPr>
              <a:t>merge.py</a:t>
            </a:r>
            <a:endParaRPr sz="1800">
              <a:latin typeface="Alegreya"/>
              <a:ea typeface="Alegreya"/>
              <a:cs typeface="Alegreya"/>
              <a:sym typeface="Alegrey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Database management: </a:t>
            </a:r>
            <a:r>
              <a:rPr lang="en-US">
                <a:solidFill>
                  <a:srgbClr val="000000"/>
                </a:solidFill>
              </a:rPr>
              <a:t>reporting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5" name="Google Shape;245;p27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" name="Google Shape;246;p27"/>
          <p:cNvSpPr txBox="1"/>
          <p:nvPr/>
        </p:nvSpPr>
        <p:spPr>
          <a:xfrm>
            <a:off x="323825" y="1907850"/>
            <a:ext cx="8363100" cy="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JavaScript app: </a:t>
            </a:r>
            <a:r>
              <a:rPr i="1" lang="en-US" sz="2800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fc4sc/gui/index.html</a:t>
            </a:r>
            <a:endParaRPr i="1" sz="2800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7" name="Google Shape;24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826" y="3018148"/>
            <a:ext cx="2293232" cy="2762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2625" y="3222425"/>
            <a:ext cx="6669376" cy="2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Roadmap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55" name="Google Shape;255;p28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/>
              <a:t>Better UCIS DB support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/>
              <a:t>D</a:t>
            </a:r>
            <a:r>
              <a:rPr lang="en-US" sz="2400"/>
              <a:t>efault bins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/>
              <a:t>T</a:t>
            </a:r>
            <a:r>
              <a:rPr lang="en-US" sz="2400"/>
              <a:t>ransition coverage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/>
              <a:t>Cross filtering (with)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/>
              <a:t>Cross bins definition (binsof , intersect)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/>
              <a:t>D</a:t>
            </a:r>
            <a:r>
              <a:rPr lang="en-US" sz="2400"/>
              <a:t>ifferent output formats (Json, XML etc.)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8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000000"/>
                </a:solidFill>
              </a:rPr>
              <a:t>Q &amp; A</a:t>
            </a:r>
            <a:endParaRPr sz="7200">
              <a:solidFill>
                <a:srgbClr val="000000"/>
              </a:solidFill>
            </a:endParaRPr>
          </a:p>
        </p:txBody>
      </p:sp>
      <p:sp>
        <p:nvSpPr>
          <p:cNvPr id="263" name="Google Shape;263;p29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264" name="Google Shape;264;p2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Presentation Copyright Permission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7" name="Google Shape;97;p13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non-exclusive, irrevocable, royalty-free copyright permission is granted by </a:t>
            </a:r>
            <a:r>
              <a:rPr b="1" lang="en-US">
                <a:solidFill>
                  <a:srgbClr val="000000"/>
                </a:solidFill>
              </a:rPr>
              <a:t>AMIQ Consulting</a:t>
            </a: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use this material in developing all future revisions and editions of the resulting draft and approved Accellera Systems Initiative </a:t>
            </a: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SystemC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standard, and in derivative works based on this standard.</a:t>
            </a:r>
            <a:endParaRPr/>
          </a:p>
          <a:p>
            <a: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800"/>
              <a:buFont typeface="Georgia"/>
              <a:buNone/>
            </a:pPr>
            <a:r>
              <a:rPr lang="en-US">
                <a:solidFill>
                  <a:srgbClr val="000000"/>
                </a:solidFill>
              </a:rPr>
              <a:t>Agenda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What is FC4SC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FC4SC features overview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Coverage constructs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Coverage options, control &amp; DB interrogation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Coverage d</a:t>
            </a:r>
            <a:r>
              <a:rPr lang="en-US"/>
              <a:t>atabase management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Roadmap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Q&amp;A Session</a:t>
            </a:r>
            <a:endParaRPr/>
          </a:p>
        </p:txBody>
      </p:sp>
      <p:sp>
        <p:nvSpPr>
          <p:cNvPr id="104" name="Google Shape;104;p14"/>
          <p:cNvSpPr txBox="1"/>
          <p:nvPr>
            <p:ph idx="11" type="ftr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Accellera Systems Initiative</a:t>
            </a:r>
            <a:endParaRPr/>
          </a:p>
        </p:txBody>
      </p:sp>
      <p:sp>
        <p:nvSpPr>
          <p:cNvPr id="105" name="Google Shape;105;p14"/>
          <p:cNvSpPr txBox="1"/>
          <p:nvPr>
            <p:ph idx="12" type="sldNum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What is FC4SC (1)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12" name="Google Shape;112;p15"/>
          <p:cNvSpPr txBox="1"/>
          <p:nvPr>
            <p:ph idx="1" type="body"/>
          </p:nvPr>
        </p:nvSpPr>
        <p:spPr>
          <a:xfrm>
            <a:off x="457200" y="1726751"/>
            <a:ext cx="82296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/>
              <a:t>C++11 header only library providing functional coverage capabilities</a:t>
            </a:r>
            <a:endParaRPr sz="2400">
              <a:solidFill>
                <a:srgbClr val="002060"/>
              </a:solidFill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/>
              <a:t>No dependency on any 3rd party library</a:t>
            </a:r>
            <a:endParaRPr/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/>
              <a:t>Based on </a:t>
            </a:r>
            <a:r>
              <a:rPr i="1" lang="en-US"/>
              <a:t>IEEE 1800 - 2012 SystemVerilog Standard</a:t>
            </a:r>
            <a:endParaRPr/>
          </a:p>
        </p:txBody>
      </p:sp>
      <p:sp>
        <p:nvSpPr>
          <p:cNvPr id="113" name="Google Shape;113;p15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What is FC4SC (2)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0" name="Google Shape;120;p16"/>
          <p:cNvSpPr txBox="1"/>
          <p:nvPr>
            <p:ph idx="1" type="body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Download library: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https://github.com/amiq-consulting/fc4sc</a:t>
            </a:r>
            <a:endParaRPr/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Include it in your project: </a:t>
            </a:r>
            <a:br>
              <a:rPr lang="en-US"/>
            </a:br>
            <a:r>
              <a:rPr lang="en-US">
                <a:solidFill>
                  <a:srgbClr val="1C4587"/>
                </a:solidFill>
              </a:rPr>
              <a:t>#include</a:t>
            </a:r>
            <a:r>
              <a:rPr lang="en-US"/>
              <a:t> </a:t>
            </a:r>
            <a:r>
              <a:rPr lang="en-US">
                <a:solidFill>
                  <a:srgbClr val="990000"/>
                </a:solidFill>
              </a:rPr>
              <a:t>"fc4sc.hpp"</a:t>
            </a:r>
            <a:endParaRPr>
              <a:solidFill>
                <a:srgbClr val="99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Done!</a:t>
            </a:r>
            <a:endParaRPr/>
          </a:p>
        </p:txBody>
      </p:sp>
      <p:sp>
        <p:nvSpPr>
          <p:cNvPr id="121" name="Google Shape;121;p16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FC4SC features overview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8" name="Google Shape;128;p17"/>
          <p:cNvSpPr txBox="1"/>
          <p:nvPr>
            <p:ph idx="1" type="body"/>
          </p:nvPr>
        </p:nvSpPr>
        <p:spPr>
          <a:xfrm>
            <a:off x="457200" y="1447800"/>
            <a:ext cx="8229600" cy="252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Coverage constructs</a:t>
            </a:r>
            <a:r>
              <a:rPr lang="en-US"/>
              <a:t>: bin, coverpoint, cross, covergroup</a:t>
            </a:r>
            <a:endParaRPr/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Coverage options: weight, goal, at_least</a:t>
            </a:r>
            <a:endParaRPr/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AutoNum type="arabicPeriod"/>
            </a:pPr>
            <a:r>
              <a:rPr lang="en-US"/>
              <a:t>Coverage control: start(), stop()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7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30" name="Google Shape;130;p17"/>
          <p:cNvGrpSpPr/>
          <p:nvPr/>
        </p:nvGrpSpPr>
        <p:grpSpPr>
          <a:xfrm>
            <a:off x="5410200" y="4649200"/>
            <a:ext cx="3371400" cy="1235199"/>
            <a:chOff x="5410200" y="3535779"/>
            <a:chExt cx="3371400" cy="1687200"/>
          </a:xfrm>
        </p:grpSpPr>
        <p:sp>
          <p:nvSpPr>
            <p:cNvPr id="131" name="Google Shape;131;p17"/>
            <p:cNvSpPr txBox="1"/>
            <p:nvPr/>
          </p:nvSpPr>
          <p:spPr>
            <a:xfrm>
              <a:off x="6035400" y="3968969"/>
              <a:ext cx="2746200" cy="8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UCIS DB format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5410200" y="3535779"/>
              <a:ext cx="625200" cy="1687200"/>
            </a:xfrm>
            <a:prstGeom prst="rightBrace">
              <a:avLst>
                <a:gd fmla="val 47688" name="adj1"/>
                <a:gd fmla="val 50000" name="adj2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000"/>
            </a:p>
          </p:txBody>
        </p:sp>
      </p:grpSp>
      <p:sp>
        <p:nvSpPr>
          <p:cNvPr id="133" name="Google Shape;133;p17"/>
          <p:cNvSpPr txBox="1"/>
          <p:nvPr/>
        </p:nvSpPr>
        <p:spPr>
          <a:xfrm>
            <a:off x="438450" y="4037025"/>
            <a:ext cx="6295500" cy="19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 startAt="4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Runtime database interrogation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 startAt="4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Database saving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 startAt="4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Database management tools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000000"/>
                </a:solidFill>
              </a:rPr>
              <a:t>Constructs: bin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40" name="Google Shape;140;p18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250800" y="2689000"/>
            <a:ext cx="4321200" cy="31884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bin&lt;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"less_than_8"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bin name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1,           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1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interval(2,3),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[2:3]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interval(7,4)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[4:7]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bin_array&lt;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"split"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      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3,             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3 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interval(0,255) </a:t>
            </a:r>
            <a:r>
              <a:rPr b="1" lang="en-US" sz="1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// [0:255]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illegal_bin&lt;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"illegal"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10);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ignore_bin&lt;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"ignore"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100);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4677900" y="2689000"/>
            <a:ext cx="4321200" cy="31884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less_than_8 = {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[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],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  [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7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]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split[3] = {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[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255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]</a:t>
            </a:r>
            <a:b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illegal_bins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illegal = {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rgbClr val="980000"/>
                </a:solidFill>
                <a:latin typeface="Courier New"/>
                <a:ea typeface="Courier New"/>
                <a:cs typeface="Courier New"/>
                <a:sym typeface="Courier New"/>
              </a:rPr>
              <a:t>ignore_bins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ignore = {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100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1129200" y="2103450"/>
            <a:ext cx="2564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FC4SC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5517600" y="2103400"/>
            <a:ext cx="26418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SystemVerilog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8"/>
          <p:cNvSpPr txBox="1"/>
          <p:nvPr/>
        </p:nvSpPr>
        <p:spPr>
          <a:xfrm>
            <a:off x="457200" y="1472250"/>
            <a:ext cx="8229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Bin: collection of values and intervals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Constructs</a:t>
            </a:r>
            <a:r>
              <a:rPr lang="en-US">
                <a:solidFill>
                  <a:srgbClr val="000000"/>
                </a:solidFill>
              </a:rPr>
              <a:t>: coverpoint (1)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250800" y="3984400"/>
            <a:ext cx="4321200" cy="17076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COVERPOINT(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 datacp,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) 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in&lt;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"pos"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interval( 0, 10))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bin&lt;</a:t>
            </a:r>
            <a:r>
              <a:rPr b="1" lang="en-US" sz="1600">
                <a:solidFill>
                  <a:schemeClr val="hlink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"neg"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interval(-10, 0))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illegal_bin&lt;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&gt;(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"zero"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0)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4677900" y="3984400"/>
            <a:ext cx="4321200" cy="17076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datacp :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coverpoint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data 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pos = {[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]};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bins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neg = {[-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]};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illegal_bins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zero = {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1129200" y="3322650"/>
            <a:ext cx="2564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FC4SC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5517600" y="3322600"/>
            <a:ext cx="26418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SystemVerilog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457200" y="1417646"/>
            <a:ext cx="8229600" cy="20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Contains bins with data of interest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Handles sampling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illegal bin -&gt; ignore bin -&gt; regular bin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Constructs</a:t>
            </a:r>
            <a:r>
              <a:rPr lang="en-US">
                <a:solidFill>
                  <a:srgbClr val="000000"/>
                </a:solidFill>
              </a:rPr>
              <a:t>: coverpoint (2)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64" name="Google Shape;164;p20"/>
          <p:cNvSpPr txBox="1"/>
          <p:nvPr>
            <p:ph idx="12" type="sldNum"/>
          </p:nvPr>
        </p:nvSpPr>
        <p:spPr>
          <a:xfrm>
            <a:off x="3657600" y="6356350"/>
            <a:ext cx="1752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5" name="Google Shape;165;p20"/>
          <p:cNvSpPr txBox="1"/>
          <p:nvPr/>
        </p:nvSpPr>
        <p:spPr>
          <a:xfrm>
            <a:off x="250800" y="2841400"/>
            <a:ext cx="4321200" cy="11916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COVERPOINT(</a:t>
            </a:r>
            <a:r>
              <a:rPr b="1"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,cp,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data*2,flag!=0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) 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b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//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4677900" y="2841400"/>
            <a:ext cx="4321200" cy="1191600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coverpoint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(data*2) </a:t>
            </a:r>
            <a:r>
              <a:rPr b="1" lang="en-US" sz="1600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iff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(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flag!=</a:t>
            </a: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0)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  // ...</a:t>
            </a:r>
            <a:endParaRPr b="1"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1129200" y="1646250"/>
            <a:ext cx="25644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FC4SC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5517600" y="1646200"/>
            <a:ext cx="26418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SystemVerilog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9" name="Google Shape;169;p20"/>
          <p:cNvGrpSpPr/>
          <p:nvPr/>
        </p:nvGrpSpPr>
        <p:grpSpPr>
          <a:xfrm>
            <a:off x="2801475" y="2178675"/>
            <a:ext cx="3748800" cy="760200"/>
            <a:chOff x="2801475" y="2178675"/>
            <a:chExt cx="3748800" cy="760200"/>
          </a:xfrm>
        </p:grpSpPr>
        <p:cxnSp>
          <p:nvCxnSpPr>
            <p:cNvPr id="170" name="Google Shape;170;p20"/>
            <p:cNvCxnSpPr>
              <a:stCxn id="171" idx="2"/>
            </p:cNvCxnSpPr>
            <p:nvPr/>
          </p:nvCxnSpPr>
          <p:spPr>
            <a:xfrm>
              <a:off x="4671075" y="2666775"/>
              <a:ext cx="1879200" cy="25290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172" name="Google Shape;172;p20"/>
            <p:cNvCxnSpPr>
              <a:stCxn id="171" idx="2"/>
            </p:cNvCxnSpPr>
            <p:nvPr/>
          </p:nvCxnSpPr>
          <p:spPr>
            <a:xfrm flipH="1">
              <a:off x="2914275" y="2666775"/>
              <a:ext cx="1756800" cy="27210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171" name="Google Shape;171;p20"/>
            <p:cNvSpPr txBox="1"/>
            <p:nvPr/>
          </p:nvSpPr>
          <p:spPr>
            <a:xfrm>
              <a:off x="2801475" y="2178675"/>
              <a:ext cx="3739200" cy="4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/>
                <a:t>  </a:t>
              </a:r>
              <a:r>
                <a:rPr lang="en-US" sz="2800">
                  <a:latin typeface="Calibri"/>
                  <a:ea typeface="Calibri"/>
                  <a:cs typeface="Calibri"/>
                  <a:sym typeface="Calibri"/>
                </a:rPr>
                <a:t>Sample expression</a:t>
              </a:r>
              <a:endParaRPr sz="28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3" name="Google Shape;173;p20"/>
          <p:cNvGrpSpPr/>
          <p:nvPr/>
        </p:nvGrpSpPr>
        <p:grpSpPr>
          <a:xfrm>
            <a:off x="2847200" y="3160025"/>
            <a:ext cx="5193900" cy="1535700"/>
            <a:chOff x="2847200" y="3160025"/>
            <a:chExt cx="5193900" cy="1535700"/>
          </a:xfrm>
        </p:grpSpPr>
        <p:sp>
          <p:nvSpPr>
            <p:cNvPr id="174" name="Google Shape;174;p20"/>
            <p:cNvSpPr txBox="1"/>
            <p:nvPr/>
          </p:nvSpPr>
          <p:spPr>
            <a:xfrm>
              <a:off x="2847200" y="4207625"/>
              <a:ext cx="3739200" cy="4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/>
                <a:t>  </a:t>
              </a:r>
              <a:r>
                <a:rPr lang="en-US" sz="2800">
                  <a:latin typeface="Calibri"/>
                  <a:ea typeface="Calibri"/>
                  <a:cs typeface="Calibri"/>
                  <a:sym typeface="Calibri"/>
                </a:rPr>
                <a:t>Sample condition</a:t>
              </a:r>
              <a:endParaRPr sz="2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5" name="Google Shape;175;p20"/>
            <p:cNvCxnSpPr>
              <a:stCxn id="174" idx="0"/>
            </p:cNvCxnSpPr>
            <p:nvPr/>
          </p:nvCxnSpPr>
          <p:spPr>
            <a:xfrm rot="10800000">
              <a:off x="3770300" y="3188825"/>
              <a:ext cx="946500" cy="101880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176" name="Google Shape;176;p20"/>
            <p:cNvCxnSpPr>
              <a:stCxn id="174" idx="0"/>
            </p:cNvCxnSpPr>
            <p:nvPr/>
          </p:nvCxnSpPr>
          <p:spPr>
            <a:xfrm flipH="1" rot="10800000">
              <a:off x="4716800" y="3160025"/>
              <a:ext cx="3324300" cy="104760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</p:grpSp>
      <p:sp>
        <p:nvSpPr>
          <p:cNvPr id="177" name="Google Shape;177;p20"/>
          <p:cNvSpPr txBox="1"/>
          <p:nvPr/>
        </p:nvSpPr>
        <p:spPr>
          <a:xfrm>
            <a:off x="457200" y="5068950"/>
            <a:ext cx="8229600" cy="5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latin typeface="Calibri"/>
                <a:ea typeface="Calibri"/>
                <a:cs typeface="Calibri"/>
                <a:sym typeface="Calibri"/>
              </a:rPr>
              <a:t>Both are evaluated at sample point!</a:t>
            </a:r>
            <a:endParaRPr i="1"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